
<file path=[Content_Types].xml><?xml version="1.0" encoding="utf-8"?>
<Types xmlns="http://schemas.openxmlformats.org/package/2006/content-types">
  <Default Extension="jpeg" ContentType="image/jpeg"/>
  <Default Extension="xlsx" ContentType="application/vnd.openxmlformats-officedocument.spreadsheetml.sheet"/>
  <Default Extension="tiff" ContentType="image/tiff"/>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6" r:id="rId3"/>
    <p:sldMasterId id="2147483661" r:id="rId4"/>
    <p:sldMasterId id="2147483681" r:id="rId5"/>
    <p:sldMasterId id="2147483683" r:id="rId6"/>
    <p:sldMasterId id="2147483686" r:id="rId7"/>
    <p:sldMasterId id="2147483688" r:id="rId8"/>
    <p:sldMasterId id="2147483694" r:id="rId9"/>
    <p:sldMasterId id="2147483699" r:id="rId10"/>
  </p:sldMasterIdLst>
  <p:notesMasterIdLst>
    <p:notesMasterId r:id="rId26"/>
  </p:notesMasterIdLst>
  <p:handoutMasterIdLst>
    <p:handoutMasterId r:id="rId60"/>
  </p:handoutMasterIdLst>
  <p:sldIdLst>
    <p:sldId id="268" r:id="rId11"/>
    <p:sldId id="269" r:id="rId12"/>
    <p:sldId id="320" r:id="rId13"/>
    <p:sldId id="317" r:id="rId14"/>
    <p:sldId id="270" r:id="rId15"/>
    <p:sldId id="304" r:id="rId16"/>
    <p:sldId id="318" r:id="rId17"/>
    <p:sldId id="309" r:id="rId18"/>
    <p:sldId id="308" r:id="rId19"/>
    <p:sldId id="306" r:id="rId20"/>
    <p:sldId id="310" r:id="rId21"/>
    <p:sldId id="319" r:id="rId22"/>
    <p:sldId id="311" r:id="rId23"/>
    <p:sldId id="312" r:id="rId24"/>
    <p:sldId id="314" r:id="rId25"/>
    <p:sldId id="315" r:id="rId27"/>
    <p:sldId id="271" r:id="rId28"/>
    <p:sldId id="307" r:id="rId29"/>
    <p:sldId id="272" r:id="rId30"/>
    <p:sldId id="279" r:id="rId31"/>
    <p:sldId id="301" r:id="rId32"/>
    <p:sldId id="302" r:id="rId33"/>
    <p:sldId id="274" r:id="rId34"/>
    <p:sldId id="275" r:id="rId35"/>
    <p:sldId id="273" r:id="rId36"/>
    <p:sldId id="276" r:id="rId37"/>
    <p:sldId id="278" r:id="rId38"/>
    <p:sldId id="280" r:id="rId39"/>
    <p:sldId id="281" r:id="rId40"/>
    <p:sldId id="282" r:id="rId41"/>
    <p:sldId id="321" r:id="rId42"/>
    <p:sldId id="322" r:id="rId43"/>
    <p:sldId id="283" r:id="rId44"/>
    <p:sldId id="284" r:id="rId45"/>
    <p:sldId id="285" r:id="rId46"/>
    <p:sldId id="286" r:id="rId47"/>
    <p:sldId id="287" r:id="rId48"/>
    <p:sldId id="288" r:id="rId49"/>
    <p:sldId id="289" r:id="rId50"/>
    <p:sldId id="290" r:id="rId51"/>
    <p:sldId id="291" r:id="rId52"/>
    <p:sldId id="292" r:id="rId53"/>
    <p:sldId id="293" r:id="rId54"/>
    <p:sldId id="300" r:id="rId55"/>
    <p:sldId id="294" r:id="rId56"/>
    <p:sldId id="295" r:id="rId57"/>
    <p:sldId id="296" r:id="rId58"/>
    <p:sldId id="303"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DDD7"/>
    <a:srgbClr val="A3DDD3"/>
    <a:srgbClr val="5AC5DD"/>
    <a:srgbClr val="77E2E5"/>
    <a:srgbClr val="78E5D4"/>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91360" autoAdjust="0"/>
  </p:normalViewPr>
  <p:slideViewPr>
    <p:cSldViewPr snapToGrid="0">
      <p:cViewPr>
        <p:scale>
          <a:sx n="160" d="100"/>
          <a:sy n="160" d="100"/>
        </p:scale>
        <p:origin x="2120" y="240"/>
      </p:cViewPr>
      <p:guideLst>
        <p:guide orient="horz" pos="2199"/>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63" d="100"/>
        <a:sy n="163" d="100"/>
      </p:scale>
      <p:origin x="0" y="0"/>
    </p:cViewPr>
  </p:sorterViewPr>
  <p:notesViewPr>
    <p:cSldViewPr snapToGrid="0" snapToObjects="1">
      <p:cViewPr varScale="1">
        <p:scale>
          <a:sx n="69" d="100"/>
          <a:sy n="69" d="100"/>
        </p:scale>
        <p:origin x="-2192" y="-120"/>
      </p:cViewPr>
      <p:guideLst>
        <p:guide orient="horz" pos="2932"/>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Master" Target="slideMasters/slideMaster5.xml"/><Relationship Id="rId59" Type="http://schemas.openxmlformats.org/officeDocument/2006/relationships/slide" Target="slides/slide48.xml"/><Relationship Id="rId58" Type="http://schemas.openxmlformats.org/officeDocument/2006/relationships/slide" Target="slides/slide47.xml"/><Relationship Id="rId57" Type="http://schemas.openxmlformats.org/officeDocument/2006/relationships/slide" Target="slides/slide46.xml"/><Relationship Id="rId56" Type="http://schemas.openxmlformats.org/officeDocument/2006/relationships/slide" Target="slides/slide45.xml"/><Relationship Id="rId55" Type="http://schemas.openxmlformats.org/officeDocument/2006/relationships/slide" Target="slides/slide44.xml"/><Relationship Id="rId54" Type="http://schemas.openxmlformats.org/officeDocument/2006/relationships/slide" Target="slides/slide43.xml"/><Relationship Id="rId53" Type="http://schemas.openxmlformats.org/officeDocument/2006/relationships/slide" Target="slides/slide42.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notesMaster" Target="notesMasters/notesMaster1.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Successful</c:v>
                </c:pt>
              </c:strCache>
            </c:strRef>
          </c:tx>
          <c:spPr>
            <a:solidFill>
              <a:srgbClr val="00B050"/>
            </a:solidFill>
          </c:spPr>
          <c:invertIfNegative val="0"/>
          <c:dLbls>
            <c:delete val="1"/>
          </c:dLbls>
          <c:cat>
            <c:strRef>
              <c:f>Sheet1!$A$2:$A$6</c:f>
              <c:strCache>
                <c:ptCount val="5"/>
                <c:pt idx="0">
                  <c:v>Traditional</c:v>
                </c:pt>
                <c:pt idx="1">
                  <c:v>Ad-Hoc</c:v>
                </c:pt>
                <c:pt idx="2">
                  <c:v>Agile</c:v>
                </c:pt>
                <c:pt idx="3">
                  <c:v>Iterative</c:v>
                </c:pt>
                <c:pt idx="4">
                  <c:v>Lean</c:v>
                </c:pt>
              </c:strCache>
            </c:strRef>
          </c:cat>
          <c:val>
            <c:numRef>
              <c:f>Sheet1!$B$2:$B$6</c:f>
              <c:numCache>
                <c:formatCode>0%</c:formatCode>
                <c:ptCount val="5"/>
                <c:pt idx="0">
                  <c:v>0.49</c:v>
                </c:pt>
                <c:pt idx="1">
                  <c:v>0.5</c:v>
                </c:pt>
                <c:pt idx="2">
                  <c:v>0.64</c:v>
                </c:pt>
                <c:pt idx="3">
                  <c:v>0.65</c:v>
                </c:pt>
                <c:pt idx="4">
                  <c:v>0.72</c:v>
                </c:pt>
              </c:numCache>
            </c:numRef>
          </c:val>
        </c:ser>
        <c:ser>
          <c:idx val="1"/>
          <c:order val="1"/>
          <c:tx>
            <c:strRef>
              <c:f>Sheet1!$C$1</c:f>
              <c:strCache>
                <c:ptCount val="1"/>
                <c:pt idx="0">
                  <c:v>Challenged</c:v>
                </c:pt>
              </c:strCache>
            </c:strRef>
          </c:tx>
          <c:spPr>
            <a:solidFill>
              <a:srgbClr val="FFC000"/>
            </a:solidFill>
          </c:spPr>
          <c:invertIfNegative val="0"/>
          <c:dLbls>
            <c:delete val="1"/>
          </c:dLbls>
          <c:cat>
            <c:strRef>
              <c:f>Sheet1!$A$2:$A$6</c:f>
              <c:strCache>
                <c:ptCount val="5"/>
                <c:pt idx="0">
                  <c:v>Traditional</c:v>
                </c:pt>
                <c:pt idx="1">
                  <c:v>Ad-Hoc</c:v>
                </c:pt>
                <c:pt idx="2">
                  <c:v>Agile</c:v>
                </c:pt>
                <c:pt idx="3">
                  <c:v>Iterative</c:v>
                </c:pt>
                <c:pt idx="4">
                  <c:v>Lean</c:v>
                </c:pt>
              </c:strCache>
            </c:strRef>
          </c:cat>
          <c:val>
            <c:numRef>
              <c:f>Sheet1!$C$2:$C$6</c:f>
              <c:numCache>
                <c:formatCode>0%</c:formatCode>
                <c:ptCount val="5"/>
                <c:pt idx="0">
                  <c:v>0.32</c:v>
                </c:pt>
                <c:pt idx="1">
                  <c:v>0.35</c:v>
                </c:pt>
                <c:pt idx="2">
                  <c:v>0.3</c:v>
                </c:pt>
                <c:pt idx="3">
                  <c:v>0.28</c:v>
                </c:pt>
                <c:pt idx="4">
                  <c:v>0.21</c:v>
                </c:pt>
              </c:numCache>
            </c:numRef>
          </c:val>
        </c:ser>
        <c:ser>
          <c:idx val="2"/>
          <c:order val="2"/>
          <c:tx>
            <c:strRef>
              <c:f>Sheet1!$D$1</c:f>
              <c:strCache>
                <c:ptCount val="1"/>
                <c:pt idx="0">
                  <c:v>Failed</c:v>
                </c:pt>
              </c:strCache>
            </c:strRef>
          </c:tx>
          <c:spPr>
            <a:solidFill>
              <a:srgbClr val="C00000"/>
            </a:solidFill>
          </c:spPr>
          <c:invertIfNegative val="0"/>
          <c:dLbls>
            <c:delete val="1"/>
          </c:dLbls>
          <c:cat>
            <c:strRef>
              <c:f>Sheet1!$A$2:$A$6</c:f>
              <c:strCache>
                <c:ptCount val="5"/>
                <c:pt idx="0">
                  <c:v>Traditional</c:v>
                </c:pt>
                <c:pt idx="1">
                  <c:v>Ad-Hoc</c:v>
                </c:pt>
                <c:pt idx="2">
                  <c:v>Agile</c:v>
                </c:pt>
                <c:pt idx="3">
                  <c:v>Iterative</c:v>
                </c:pt>
                <c:pt idx="4">
                  <c:v>Lean</c:v>
                </c:pt>
              </c:strCache>
            </c:strRef>
          </c:cat>
          <c:val>
            <c:numRef>
              <c:f>Sheet1!$D$2:$D$6</c:f>
              <c:numCache>
                <c:formatCode>0%</c:formatCode>
                <c:ptCount val="5"/>
                <c:pt idx="0">
                  <c:v>0.18</c:v>
                </c:pt>
                <c:pt idx="1">
                  <c:v>0.15</c:v>
                </c:pt>
                <c:pt idx="2">
                  <c:v>0.06</c:v>
                </c:pt>
                <c:pt idx="3">
                  <c:v>0.07</c:v>
                </c:pt>
                <c:pt idx="4">
                  <c:v>0.07</c:v>
                </c:pt>
              </c:numCache>
            </c:numRef>
          </c:val>
        </c:ser>
        <c:dLbls>
          <c:showLegendKey val="0"/>
          <c:showVal val="0"/>
          <c:showCatName val="0"/>
          <c:showSerName val="0"/>
          <c:showPercent val="0"/>
          <c:showBubbleSize val="0"/>
        </c:dLbls>
        <c:gapWidth val="150"/>
        <c:overlap val="100"/>
        <c:axId val="1166247296"/>
        <c:axId val="1092399536"/>
      </c:barChart>
      <c:catAx>
        <c:axId val="1166247296"/>
        <c:scaling>
          <c:orientation val="minMax"/>
        </c:scaling>
        <c:delete val="0"/>
        <c:axPos val="l"/>
        <c:numFmt formatCode="General" sourceLinked="0"/>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1092399536"/>
        <c:crosses val="autoZero"/>
        <c:auto val="1"/>
        <c:lblAlgn val="ctr"/>
        <c:lblOffset val="100"/>
        <c:noMultiLvlLbl val="0"/>
      </c:catAx>
      <c:valAx>
        <c:axId val="1092399536"/>
        <c:scaling>
          <c:orientation val="minMax"/>
        </c:scaling>
        <c:delete val="0"/>
        <c:axPos val="b"/>
        <c:majorGridlines/>
        <c:numFmt formatCode="0%" sourceLinked="1"/>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1166247296"/>
        <c:crosses val="autoZero"/>
        <c:crossBetween val="between"/>
      </c:valAx>
    </c:plotArea>
    <c:legend>
      <c:legendPos val="b"/>
      <c:layout/>
      <c:overlay val="0"/>
      <c:txPr>
        <a:bodyPr rot="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legend>
    <c:plotVisOnly val="1"/>
    <c:dispBlanksAs val="gap"/>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tx>
            <c:strRef>
              <c:f>Sheet1!$B$1</c:f>
              <c:strCache>
                <c:ptCount val="1"/>
                <c:pt idx="0">
                  <c:v>Traditional</c:v>
                </c:pt>
              </c:strCache>
            </c:strRef>
          </c:tx>
          <c:spPr>
            <a:solidFill>
              <a:srgbClr val="800000"/>
            </a:solidFill>
          </c:spPr>
          <c:invertIfNegative val="0"/>
          <c:dLbls>
            <c:delete val="1"/>
          </c:dLbls>
          <c:cat>
            <c:strRef>
              <c:f>Sheet1!$A$2:$A$5</c:f>
              <c:strCache>
                <c:ptCount val="4"/>
                <c:pt idx="0">
                  <c:v>Time/Schedule</c:v>
                </c:pt>
                <c:pt idx="1">
                  <c:v>ROI</c:v>
                </c:pt>
                <c:pt idx="2">
                  <c:v>Stakeholder Value</c:v>
                </c:pt>
                <c:pt idx="3">
                  <c:v>Product Quality</c:v>
                </c:pt>
              </c:strCache>
            </c:strRef>
          </c:cat>
          <c:val>
            <c:numRef>
              <c:f>Sheet1!$B$2:$B$5</c:f>
              <c:numCache>
                <c:formatCode>0.0</c:formatCode>
                <c:ptCount val="4"/>
                <c:pt idx="0">
                  <c:v>-0.7</c:v>
                </c:pt>
                <c:pt idx="1">
                  <c:v>0.5</c:v>
                </c:pt>
                <c:pt idx="2">
                  <c:v>1</c:v>
                </c:pt>
                <c:pt idx="3">
                  <c:v>1.9</c:v>
                </c:pt>
              </c:numCache>
            </c:numRef>
          </c:val>
        </c:ser>
        <c:ser>
          <c:idx val="1"/>
          <c:order val="1"/>
          <c:tx>
            <c:strRef>
              <c:f>Sheet1!$C$1</c:f>
              <c:strCache>
                <c:ptCount val="1"/>
                <c:pt idx="0">
                  <c:v>Ad-hoc</c:v>
                </c:pt>
              </c:strCache>
            </c:strRef>
          </c:tx>
          <c:invertIfNegative val="0"/>
          <c:dLbls>
            <c:delete val="1"/>
          </c:dLbls>
          <c:cat>
            <c:strRef>
              <c:f>Sheet1!$A$2:$A$5</c:f>
              <c:strCache>
                <c:ptCount val="4"/>
                <c:pt idx="0">
                  <c:v>Time/Schedule</c:v>
                </c:pt>
                <c:pt idx="1">
                  <c:v>ROI</c:v>
                </c:pt>
                <c:pt idx="2">
                  <c:v>Stakeholder Value</c:v>
                </c:pt>
                <c:pt idx="3">
                  <c:v>Product Quality</c:v>
                </c:pt>
              </c:strCache>
            </c:strRef>
          </c:cat>
          <c:val>
            <c:numRef>
              <c:f>Sheet1!$C$2:$C$5</c:f>
              <c:numCache>
                <c:formatCode>0.0</c:formatCode>
                <c:ptCount val="4"/>
                <c:pt idx="0">
                  <c:v>0</c:v>
                </c:pt>
                <c:pt idx="1">
                  <c:v>-0.4</c:v>
                </c:pt>
                <c:pt idx="2">
                  <c:v>1.9</c:v>
                </c:pt>
                <c:pt idx="3">
                  <c:v>-1.4</c:v>
                </c:pt>
              </c:numCache>
            </c:numRef>
          </c:val>
        </c:ser>
        <c:ser>
          <c:idx val="2"/>
          <c:order val="2"/>
          <c:tx>
            <c:strRef>
              <c:f>Sheet1!$D$1</c:f>
              <c:strCache>
                <c:ptCount val="1"/>
                <c:pt idx="0">
                  <c:v>Iterative</c:v>
                </c:pt>
              </c:strCache>
            </c:strRef>
          </c:tx>
          <c:spPr>
            <a:solidFill>
              <a:srgbClr val="FFC40B"/>
            </a:solidFill>
          </c:spPr>
          <c:invertIfNegative val="0"/>
          <c:dLbls>
            <c:delete val="1"/>
          </c:dLbls>
          <c:cat>
            <c:strRef>
              <c:f>Sheet1!$A$2:$A$5</c:f>
              <c:strCache>
                <c:ptCount val="4"/>
                <c:pt idx="0">
                  <c:v>Time/Schedule</c:v>
                </c:pt>
                <c:pt idx="1">
                  <c:v>ROI</c:v>
                </c:pt>
                <c:pt idx="2">
                  <c:v>Stakeholder Value</c:v>
                </c:pt>
                <c:pt idx="3">
                  <c:v>Product Quality</c:v>
                </c:pt>
              </c:strCache>
            </c:strRef>
          </c:cat>
          <c:val>
            <c:numRef>
              <c:f>Sheet1!$D$2:$D$5</c:f>
              <c:numCache>
                <c:formatCode>0.0</c:formatCode>
                <c:ptCount val="4"/>
                <c:pt idx="0">
                  <c:v>4.9</c:v>
                </c:pt>
                <c:pt idx="1">
                  <c:v>4.2</c:v>
                </c:pt>
                <c:pt idx="2">
                  <c:v>5.6</c:v>
                </c:pt>
                <c:pt idx="3">
                  <c:v>3.8</c:v>
                </c:pt>
              </c:numCache>
            </c:numRef>
          </c:val>
        </c:ser>
        <c:ser>
          <c:idx val="3"/>
          <c:order val="3"/>
          <c:tx>
            <c:strRef>
              <c:f>Sheet1!$E$1</c:f>
              <c:strCache>
                <c:ptCount val="1"/>
                <c:pt idx="0">
                  <c:v>Agile</c:v>
                </c:pt>
              </c:strCache>
            </c:strRef>
          </c:tx>
          <c:spPr>
            <a:solidFill>
              <a:srgbClr val="008000"/>
            </a:solidFill>
          </c:spPr>
          <c:invertIfNegative val="0"/>
          <c:dLbls>
            <c:delete val="1"/>
          </c:dLbls>
          <c:cat>
            <c:strRef>
              <c:f>Sheet1!$A$2:$A$5</c:f>
              <c:strCache>
                <c:ptCount val="4"/>
                <c:pt idx="0">
                  <c:v>Time/Schedule</c:v>
                </c:pt>
                <c:pt idx="1">
                  <c:v>ROI</c:v>
                </c:pt>
                <c:pt idx="2">
                  <c:v>Stakeholder Value</c:v>
                </c:pt>
                <c:pt idx="3">
                  <c:v>Product Quality</c:v>
                </c:pt>
              </c:strCache>
            </c:strRef>
          </c:cat>
          <c:val>
            <c:numRef>
              <c:f>Sheet1!$E$2:$E$5</c:f>
              <c:numCache>
                <c:formatCode>0.0</c:formatCode>
                <c:ptCount val="4"/>
                <c:pt idx="0">
                  <c:v>4.3</c:v>
                </c:pt>
                <c:pt idx="1">
                  <c:v>5.4</c:v>
                </c:pt>
                <c:pt idx="2">
                  <c:v>3</c:v>
                </c:pt>
                <c:pt idx="3">
                  <c:v>4</c:v>
                </c:pt>
              </c:numCache>
            </c:numRef>
          </c:val>
        </c:ser>
        <c:ser>
          <c:idx val="4"/>
          <c:order val="4"/>
          <c:tx>
            <c:strRef>
              <c:f>Sheet1!$F$1</c:f>
              <c:strCache>
                <c:ptCount val="1"/>
                <c:pt idx="0">
                  <c:v>Lean</c:v>
                </c:pt>
              </c:strCache>
            </c:strRef>
          </c:tx>
          <c:spPr>
            <a:solidFill>
              <a:srgbClr val="660066"/>
            </a:solidFill>
          </c:spPr>
          <c:invertIfNegative val="0"/>
          <c:dLbls>
            <c:delete val="1"/>
          </c:dLbls>
          <c:cat>
            <c:strRef>
              <c:f>Sheet1!$A$2:$A$5</c:f>
              <c:strCache>
                <c:ptCount val="4"/>
                <c:pt idx="0">
                  <c:v>Time/Schedule</c:v>
                </c:pt>
                <c:pt idx="1">
                  <c:v>ROI</c:v>
                </c:pt>
                <c:pt idx="2">
                  <c:v>Stakeholder Value</c:v>
                </c:pt>
                <c:pt idx="3">
                  <c:v>Product Quality</c:v>
                </c:pt>
              </c:strCache>
            </c:strRef>
          </c:cat>
          <c:val>
            <c:numRef>
              <c:f>Sheet1!$F$2:$F$5</c:f>
              <c:numCache>
                <c:formatCode>0.0</c:formatCode>
                <c:ptCount val="4"/>
                <c:pt idx="0">
                  <c:v>5.7</c:v>
                </c:pt>
                <c:pt idx="1">
                  <c:v>6</c:v>
                </c:pt>
                <c:pt idx="2">
                  <c:v>5.5</c:v>
                </c:pt>
                <c:pt idx="3">
                  <c:v>4.8</c:v>
                </c:pt>
              </c:numCache>
            </c:numRef>
          </c:val>
        </c:ser>
        <c:dLbls>
          <c:showLegendKey val="0"/>
          <c:showVal val="0"/>
          <c:showCatName val="0"/>
          <c:showSerName val="0"/>
          <c:showPercent val="0"/>
          <c:showBubbleSize val="0"/>
        </c:dLbls>
        <c:gapWidth val="150"/>
        <c:axId val="1707906320"/>
        <c:axId val="1346432688"/>
      </c:barChart>
      <c:catAx>
        <c:axId val="1707906320"/>
        <c:scaling>
          <c:orientation val="minMax"/>
        </c:scaling>
        <c:delete val="0"/>
        <c:axPos val="l"/>
        <c:numFmt formatCode="General" sourceLinked="0"/>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1346432688"/>
        <c:crosses val="autoZero"/>
        <c:auto val="1"/>
        <c:lblAlgn val="ctr"/>
        <c:lblOffset val="100"/>
        <c:noMultiLvlLbl val="0"/>
      </c:catAx>
      <c:valAx>
        <c:axId val="1346432688"/>
        <c:scaling>
          <c:orientation val="minMax"/>
          <c:max val="7"/>
        </c:scaling>
        <c:delete val="0"/>
        <c:axPos val="b"/>
        <c:majorGridlines/>
        <c:numFmt formatCode="0.0" sourceLinked="1"/>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1707906320"/>
        <c:crosses val="autoZero"/>
        <c:crossBetween val="between"/>
      </c:valAx>
    </c:plotArea>
    <c:legend>
      <c:legendPos val="r"/>
      <c:layout/>
      <c:overlay val="0"/>
      <c:txPr>
        <a:bodyPr rot="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legend>
    <c:plotVisOnly val="1"/>
    <c:dispBlanksAs val="gap"/>
    <c:showDLblsOverMax val="0"/>
  </c:chart>
  <c:txPr>
    <a:bodyPr/>
    <a:lstStyle/>
    <a:p>
      <a:pPr>
        <a:defRPr lang="zh-CN" sz="1800"/>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2FE71C1-B833-9849-9078-AD3AF5F5E8F6}" type="doc">
      <dgm:prSet loTypeId="urn:microsoft.com/office/officeart/2005/8/layout/vList5" loCatId="" qsTypeId="urn:microsoft.com/office/officeart/2005/8/quickstyle/simple4" qsCatId="simple" csTypeId="urn:microsoft.com/office/officeart/2005/8/colors/accent2_2" csCatId="accent2" phldr="1"/>
      <dgm:spPr/>
      <dgm:t>
        <a:bodyPr/>
        <a:lstStyle/>
        <a:p>
          <a:endParaRPr lang="en-US"/>
        </a:p>
      </dgm:t>
    </dgm:pt>
    <dgm:pt modelId="{A857F7E1-AA2A-A84C-8C8D-AC6E09A561BA}">
      <dgm:prSet phldrT="[Text]"/>
      <dgm:spPr/>
      <dgm:t>
        <a:bodyPr/>
        <a:lstStyle/>
        <a:p>
          <a:r>
            <a:rPr lang="en-US" smtClean="0"/>
            <a:t>Software specification</a:t>
          </a:r>
          <a:endParaRPr lang="en-US"/>
        </a:p>
      </dgm:t>
    </dgm:pt>
    <dgm:pt modelId="{8EBE596C-8F96-5C48-BC9F-2A01ED5E702F}" cxnId="{BC3E5AAE-9513-DB40-B32D-3362961C0D23}" type="parTrans">
      <dgm:prSet/>
      <dgm:spPr/>
      <dgm:t>
        <a:bodyPr/>
        <a:lstStyle/>
        <a:p>
          <a:endParaRPr lang="en-US"/>
        </a:p>
      </dgm:t>
    </dgm:pt>
    <dgm:pt modelId="{84995CF6-CE26-6340-8CFE-7569892BFCC9}" cxnId="{BC3E5AAE-9513-DB40-B32D-3362961C0D23}" type="sibTrans">
      <dgm:prSet/>
      <dgm:spPr/>
      <dgm:t>
        <a:bodyPr/>
        <a:lstStyle/>
        <a:p>
          <a:endParaRPr lang="en-US"/>
        </a:p>
      </dgm:t>
    </dgm:pt>
    <dgm:pt modelId="{D85CC3D2-7063-1F47-8418-4925439F4770}">
      <dgm:prSet phldrT="[Text]"/>
      <dgm:spPr/>
      <dgm:t>
        <a:bodyPr/>
        <a:lstStyle/>
        <a:p>
          <a:r>
            <a:rPr lang="en-US" dirty="0" smtClean="0"/>
            <a:t>What functionality must we support?</a:t>
          </a:r>
          <a:endParaRPr lang="en-US" dirty="0"/>
        </a:p>
      </dgm:t>
    </dgm:pt>
    <dgm:pt modelId="{5EE4ED94-C2FC-D746-BA00-4168BE8AA039}" cxnId="{F8271B24-C154-3E43-9625-A584795B49E7}" type="parTrans">
      <dgm:prSet/>
      <dgm:spPr/>
      <dgm:t>
        <a:bodyPr/>
        <a:lstStyle/>
        <a:p>
          <a:endParaRPr lang="en-US"/>
        </a:p>
      </dgm:t>
    </dgm:pt>
    <dgm:pt modelId="{8162547E-9DA2-E54D-B9A3-5C716218A742}" cxnId="{F8271B24-C154-3E43-9625-A584795B49E7}" type="sibTrans">
      <dgm:prSet/>
      <dgm:spPr/>
      <dgm:t>
        <a:bodyPr/>
        <a:lstStyle/>
        <a:p>
          <a:endParaRPr lang="en-US"/>
        </a:p>
      </dgm:t>
    </dgm:pt>
    <dgm:pt modelId="{90A7E57C-1966-054E-A2A8-91C474663F83}">
      <dgm:prSet phldrT="[Text]"/>
      <dgm:spPr/>
      <dgm:t>
        <a:bodyPr/>
        <a:lstStyle/>
        <a:p>
          <a:r>
            <a:rPr lang="en-US" dirty="0" smtClean="0"/>
            <a:t>Software development</a:t>
          </a:r>
          <a:endParaRPr lang="en-US" dirty="0"/>
        </a:p>
      </dgm:t>
    </dgm:pt>
    <dgm:pt modelId="{7E563869-DA98-2042-873D-DF7B5F376B40}" cxnId="{18C86DE6-6174-7E41-9051-F08E6DB8C79B}" type="parTrans">
      <dgm:prSet/>
      <dgm:spPr/>
      <dgm:t>
        <a:bodyPr/>
        <a:lstStyle/>
        <a:p>
          <a:endParaRPr lang="en-US"/>
        </a:p>
      </dgm:t>
    </dgm:pt>
    <dgm:pt modelId="{9B93CD2B-A727-5741-BDA0-C4677A75881C}" cxnId="{18C86DE6-6174-7E41-9051-F08E6DB8C79B}" type="sibTrans">
      <dgm:prSet/>
      <dgm:spPr/>
      <dgm:t>
        <a:bodyPr/>
        <a:lstStyle/>
        <a:p>
          <a:endParaRPr lang="en-US"/>
        </a:p>
      </dgm:t>
    </dgm:pt>
    <dgm:pt modelId="{111A0245-C6BC-1842-997B-837E6F80E304}">
      <dgm:prSet phldrT="[Text]"/>
      <dgm:spPr/>
      <dgm:t>
        <a:bodyPr/>
        <a:lstStyle/>
        <a:p>
          <a:r>
            <a:rPr lang="en-US" dirty="0" smtClean="0"/>
            <a:t>How do we create the software that delivers the functionality?</a:t>
          </a:r>
          <a:endParaRPr lang="en-US" dirty="0"/>
        </a:p>
      </dgm:t>
    </dgm:pt>
    <dgm:pt modelId="{AB387008-EF99-7D4E-8368-36451CA9EBEA}" cxnId="{B3427304-88C3-4F4A-86BB-31EDAB31EE09}" type="parTrans">
      <dgm:prSet/>
      <dgm:spPr/>
      <dgm:t>
        <a:bodyPr/>
        <a:lstStyle/>
        <a:p>
          <a:endParaRPr lang="en-US"/>
        </a:p>
      </dgm:t>
    </dgm:pt>
    <dgm:pt modelId="{D60C845B-8508-AF49-92DC-2E54E7909A4E}" cxnId="{B3427304-88C3-4F4A-86BB-31EDAB31EE09}" type="sibTrans">
      <dgm:prSet/>
      <dgm:spPr/>
      <dgm:t>
        <a:bodyPr/>
        <a:lstStyle/>
        <a:p>
          <a:endParaRPr lang="en-US"/>
        </a:p>
      </dgm:t>
    </dgm:pt>
    <dgm:pt modelId="{6896584F-A3E8-634C-B584-60AF42A068C1}">
      <dgm:prSet phldrT="[Text]"/>
      <dgm:spPr/>
      <dgm:t>
        <a:bodyPr/>
        <a:lstStyle/>
        <a:p>
          <a:r>
            <a:rPr lang="en-US" dirty="0" smtClean="0"/>
            <a:t>Software validation</a:t>
          </a:r>
          <a:endParaRPr lang="en-US" dirty="0"/>
        </a:p>
      </dgm:t>
    </dgm:pt>
    <dgm:pt modelId="{8564FA67-9D1B-9042-9466-E1E9F9F971E9}" cxnId="{3C9CC552-768E-4942-A298-4602592E9065}" type="parTrans">
      <dgm:prSet/>
      <dgm:spPr/>
      <dgm:t>
        <a:bodyPr/>
        <a:lstStyle/>
        <a:p>
          <a:endParaRPr lang="en-US"/>
        </a:p>
      </dgm:t>
    </dgm:pt>
    <dgm:pt modelId="{A98F86B0-487B-DD42-A35C-789F26D0F1ED}" cxnId="{3C9CC552-768E-4942-A298-4602592E9065}" type="sibTrans">
      <dgm:prSet/>
      <dgm:spPr/>
      <dgm:t>
        <a:bodyPr/>
        <a:lstStyle/>
        <a:p>
          <a:endParaRPr lang="en-US"/>
        </a:p>
      </dgm:t>
    </dgm:pt>
    <dgm:pt modelId="{E89482F2-2A93-F34D-BD5D-855D73A3BE63}">
      <dgm:prSet phldrT="[Text]"/>
      <dgm:spPr/>
      <dgm:t>
        <a:bodyPr/>
        <a:lstStyle/>
        <a:p>
          <a:r>
            <a:rPr lang="en-US" dirty="0" smtClean="0"/>
            <a:t>How do we verify that the software does what it’s supposed to do?</a:t>
          </a:r>
        </a:p>
      </dgm:t>
    </dgm:pt>
    <dgm:pt modelId="{81AD4DFF-FFBA-D743-B4D0-08B259F14D34}" cxnId="{F3B0405F-4816-A447-85A0-23B0C29DDC1C}" type="parTrans">
      <dgm:prSet/>
      <dgm:spPr/>
      <dgm:t>
        <a:bodyPr/>
        <a:lstStyle/>
        <a:p>
          <a:endParaRPr lang="en-US"/>
        </a:p>
      </dgm:t>
    </dgm:pt>
    <dgm:pt modelId="{77066CE4-14D3-4E42-8AEF-16EA693BFE5A}" cxnId="{F3B0405F-4816-A447-85A0-23B0C29DDC1C}" type="sibTrans">
      <dgm:prSet/>
      <dgm:spPr/>
      <dgm:t>
        <a:bodyPr/>
        <a:lstStyle/>
        <a:p>
          <a:endParaRPr lang="en-US"/>
        </a:p>
      </dgm:t>
    </dgm:pt>
    <dgm:pt modelId="{33535C8F-5BCB-904D-837A-9C8D95672731}">
      <dgm:prSet/>
      <dgm:spPr/>
      <dgm:t>
        <a:bodyPr/>
        <a:lstStyle/>
        <a:p>
          <a:r>
            <a:rPr lang="en-US" dirty="0" smtClean="0"/>
            <a:t>Software evolution</a:t>
          </a:r>
        </a:p>
      </dgm:t>
    </dgm:pt>
    <dgm:pt modelId="{685BEBE2-53A0-2342-9DEF-7A0C7C3D63BF}" cxnId="{28F08A51-671E-4E40-8775-F702D094AA08}" type="parTrans">
      <dgm:prSet/>
      <dgm:spPr/>
      <dgm:t>
        <a:bodyPr/>
        <a:lstStyle/>
        <a:p>
          <a:endParaRPr lang="en-US"/>
        </a:p>
      </dgm:t>
    </dgm:pt>
    <dgm:pt modelId="{F09AE262-2150-BE44-BB55-215A24B25729}" cxnId="{28F08A51-671E-4E40-8775-F702D094AA08}" type="sibTrans">
      <dgm:prSet/>
      <dgm:spPr/>
      <dgm:t>
        <a:bodyPr/>
        <a:lstStyle/>
        <a:p>
          <a:endParaRPr lang="en-US"/>
        </a:p>
      </dgm:t>
    </dgm:pt>
    <dgm:pt modelId="{2054544A-EABF-DB40-B982-F243EB0CF379}">
      <dgm:prSet/>
      <dgm:spPr/>
      <dgm:t>
        <a:bodyPr/>
        <a:lstStyle/>
        <a:p>
          <a:r>
            <a:rPr lang="en-US" dirty="0" smtClean="0"/>
            <a:t>How does the software evolve to meet customer needs?</a:t>
          </a:r>
        </a:p>
      </dgm:t>
    </dgm:pt>
    <dgm:pt modelId="{425DA9F0-37AD-D649-B92F-60CC2E193F97}" cxnId="{7BCCF65D-04F5-A147-8B7D-8E0C73F6000E}" type="parTrans">
      <dgm:prSet/>
      <dgm:spPr/>
      <dgm:t>
        <a:bodyPr/>
        <a:lstStyle/>
        <a:p>
          <a:endParaRPr lang="en-US"/>
        </a:p>
      </dgm:t>
    </dgm:pt>
    <dgm:pt modelId="{7FF23735-AA1D-8E49-B5DE-10A96147C20A}" cxnId="{7BCCF65D-04F5-A147-8B7D-8E0C73F6000E}" type="sibTrans">
      <dgm:prSet/>
      <dgm:spPr/>
      <dgm:t>
        <a:bodyPr/>
        <a:lstStyle/>
        <a:p>
          <a:endParaRPr lang="en-US"/>
        </a:p>
      </dgm:t>
    </dgm:pt>
    <dgm:pt modelId="{C9E05646-4FA4-6F45-8B62-6C10C7A7ABF2}" type="pres">
      <dgm:prSet presAssocID="{32FE71C1-B833-9849-9078-AD3AF5F5E8F6}" presName="Name0" presStyleCnt="0">
        <dgm:presLayoutVars>
          <dgm:dir/>
          <dgm:animLvl val="lvl"/>
          <dgm:resizeHandles val="exact"/>
        </dgm:presLayoutVars>
      </dgm:prSet>
      <dgm:spPr/>
      <dgm:t>
        <a:bodyPr/>
        <a:lstStyle/>
        <a:p>
          <a:endParaRPr lang="en-US"/>
        </a:p>
      </dgm:t>
    </dgm:pt>
    <dgm:pt modelId="{BDB110C0-2B4F-3744-97E0-159F5BBFBBCC}" type="pres">
      <dgm:prSet presAssocID="{A857F7E1-AA2A-A84C-8C8D-AC6E09A561BA}" presName="linNode" presStyleCnt="0"/>
      <dgm:spPr/>
    </dgm:pt>
    <dgm:pt modelId="{BA8535EE-56EF-C644-9243-CD6236D9D76C}" type="pres">
      <dgm:prSet presAssocID="{A857F7E1-AA2A-A84C-8C8D-AC6E09A561BA}" presName="parentText" presStyleLbl="node1" presStyleIdx="0" presStyleCnt="4">
        <dgm:presLayoutVars>
          <dgm:chMax val="1"/>
          <dgm:bulletEnabled val="1"/>
        </dgm:presLayoutVars>
      </dgm:prSet>
      <dgm:spPr/>
      <dgm:t>
        <a:bodyPr/>
        <a:lstStyle/>
        <a:p>
          <a:endParaRPr lang="en-US"/>
        </a:p>
      </dgm:t>
    </dgm:pt>
    <dgm:pt modelId="{56B0A67D-09B4-FC4E-BC06-C2CEB1305ACF}" type="pres">
      <dgm:prSet presAssocID="{A857F7E1-AA2A-A84C-8C8D-AC6E09A561BA}" presName="descendantText" presStyleLbl="alignAccFollowNode1" presStyleIdx="0" presStyleCnt="4">
        <dgm:presLayoutVars>
          <dgm:bulletEnabled val="1"/>
        </dgm:presLayoutVars>
      </dgm:prSet>
      <dgm:spPr/>
      <dgm:t>
        <a:bodyPr/>
        <a:lstStyle/>
        <a:p>
          <a:endParaRPr lang="en-US"/>
        </a:p>
      </dgm:t>
    </dgm:pt>
    <dgm:pt modelId="{5EA0B686-F866-3648-98C6-C293834AB26C}" type="pres">
      <dgm:prSet presAssocID="{84995CF6-CE26-6340-8CFE-7569892BFCC9}" presName="sp" presStyleCnt="0"/>
      <dgm:spPr/>
    </dgm:pt>
    <dgm:pt modelId="{FF91A0D2-74E1-994A-95A9-ECFB2C74764B}" type="pres">
      <dgm:prSet presAssocID="{90A7E57C-1966-054E-A2A8-91C474663F83}" presName="linNode" presStyleCnt="0"/>
      <dgm:spPr/>
    </dgm:pt>
    <dgm:pt modelId="{9FA73EEA-8183-CC44-B32D-9486573DF728}" type="pres">
      <dgm:prSet presAssocID="{90A7E57C-1966-054E-A2A8-91C474663F83}" presName="parentText" presStyleLbl="node1" presStyleIdx="1" presStyleCnt="4">
        <dgm:presLayoutVars>
          <dgm:chMax val="1"/>
          <dgm:bulletEnabled val="1"/>
        </dgm:presLayoutVars>
      </dgm:prSet>
      <dgm:spPr/>
      <dgm:t>
        <a:bodyPr/>
        <a:lstStyle/>
        <a:p>
          <a:endParaRPr lang="en-US"/>
        </a:p>
      </dgm:t>
    </dgm:pt>
    <dgm:pt modelId="{FA227569-A47F-9B42-BB2D-9B7AE16F5850}" type="pres">
      <dgm:prSet presAssocID="{90A7E57C-1966-054E-A2A8-91C474663F83}" presName="descendantText" presStyleLbl="alignAccFollowNode1" presStyleIdx="1" presStyleCnt="4">
        <dgm:presLayoutVars>
          <dgm:bulletEnabled val="1"/>
        </dgm:presLayoutVars>
      </dgm:prSet>
      <dgm:spPr/>
      <dgm:t>
        <a:bodyPr/>
        <a:lstStyle/>
        <a:p>
          <a:endParaRPr lang="en-US"/>
        </a:p>
      </dgm:t>
    </dgm:pt>
    <dgm:pt modelId="{10D32D3E-9E7D-004B-A84C-273CBE9646FA}" type="pres">
      <dgm:prSet presAssocID="{9B93CD2B-A727-5741-BDA0-C4677A75881C}" presName="sp" presStyleCnt="0"/>
      <dgm:spPr/>
    </dgm:pt>
    <dgm:pt modelId="{D357C6AF-5310-5649-81E6-8D04048B5BC5}" type="pres">
      <dgm:prSet presAssocID="{6896584F-A3E8-634C-B584-60AF42A068C1}" presName="linNode" presStyleCnt="0"/>
      <dgm:spPr/>
    </dgm:pt>
    <dgm:pt modelId="{D57687F9-0515-3743-94CA-7FE78AE84263}" type="pres">
      <dgm:prSet presAssocID="{6896584F-A3E8-634C-B584-60AF42A068C1}" presName="parentText" presStyleLbl="node1" presStyleIdx="2" presStyleCnt="4">
        <dgm:presLayoutVars>
          <dgm:chMax val="1"/>
          <dgm:bulletEnabled val="1"/>
        </dgm:presLayoutVars>
      </dgm:prSet>
      <dgm:spPr/>
      <dgm:t>
        <a:bodyPr/>
        <a:lstStyle/>
        <a:p>
          <a:endParaRPr lang="en-US"/>
        </a:p>
      </dgm:t>
    </dgm:pt>
    <dgm:pt modelId="{B2C49C3F-2C6B-D044-9AAF-FB6BDD28C819}" type="pres">
      <dgm:prSet presAssocID="{6896584F-A3E8-634C-B584-60AF42A068C1}" presName="descendantText" presStyleLbl="alignAccFollowNode1" presStyleIdx="2" presStyleCnt="4">
        <dgm:presLayoutVars>
          <dgm:bulletEnabled val="1"/>
        </dgm:presLayoutVars>
      </dgm:prSet>
      <dgm:spPr/>
      <dgm:t>
        <a:bodyPr/>
        <a:lstStyle/>
        <a:p>
          <a:endParaRPr lang="en-US"/>
        </a:p>
      </dgm:t>
    </dgm:pt>
    <dgm:pt modelId="{0AA8F0E8-8D54-0D4E-B304-5F5C00280CC5}" type="pres">
      <dgm:prSet presAssocID="{A98F86B0-487B-DD42-A35C-789F26D0F1ED}" presName="sp" presStyleCnt="0"/>
      <dgm:spPr/>
    </dgm:pt>
    <dgm:pt modelId="{A0821096-D41E-2F44-92DA-C016967D9A6B}" type="pres">
      <dgm:prSet presAssocID="{33535C8F-5BCB-904D-837A-9C8D95672731}" presName="linNode" presStyleCnt="0"/>
      <dgm:spPr/>
    </dgm:pt>
    <dgm:pt modelId="{223933B0-2BAC-914E-A0EC-3AAE117EE6F1}" type="pres">
      <dgm:prSet presAssocID="{33535C8F-5BCB-904D-837A-9C8D95672731}" presName="parentText" presStyleLbl="node1" presStyleIdx="3" presStyleCnt="4">
        <dgm:presLayoutVars>
          <dgm:chMax val="1"/>
          <dgm:bulletEnabled val="1"/>
        </dgm:presLayoutVars>
      </dgm:prSet>
      <dgm:spPr/>
      <dgm:t>
        <a:bodyPr/>
        <a:lstStyle/>
        <a:p>
          <a:endParaRPr lang="en-US"/>
        </a:p>
      </dgm:t>
    </dgm:pt>
    <dgm:pt modelId="{95AF8B18-6197-6F41-B40A-349E71301C89}" type="pres">
      <dgm:prSet presAssocID="{33535C8F-5BCB-904D-837A-9C8D95672731}" presName="descendantText" presStyleLbl="alignAccFollowNode1" presStyleIdx="3" presStyleCnt="4">
        <dgm:presLayoutVars>
          <dgm:bulletEnabled val="1"/>
        </dgm:presLayoutVars>
      </dgm:prSet>
      <dgm:spPr/>
      <dgm:t>
        <a:bodyPr/>
        <a:lstStyle/>
        <a:p>
          <a:endParaRPr lang="en-US"/>
        </a:p>
      </dgm:t>
    </dgm:pt>
  </dgm:ptLst>
  <dgm:cxnLst>
    <dgm:cxn modelId="{A9384B1F-641C-814C-B391-45F49A633449}" type="presOf" srcId="{D85CC3D2-7063-1F47-8418-4925439F4770}" destId="{56B0A67D-09B4-FC4E-BC06-C2CEB1305ACF}" srcOrd="0" destOrd="0" presId="urn:microsoft.com/office/officeart/2005/8/layout/vList5"/>
    <dgm:cxn modelId="{F8271B24-C154-3E43-9625-A584795B49E7}" srcId="{A857F7E1-AA2A-A84C-8C8D-AC6E09A561BA}" destId="{D85CC3D2-7063-1F47-8418-4925439F4770}" srcOrd="0" destOrd="0" parTransId="{5EE4ED94-C2FC-D746-BA00-4168BE8AA039}" sibTransId="{8162547E-9DA2-E54D-B9A3-5C716218A742}"/>
    <dgm:cxn modelId="{3C9CC552-768E-4942-A298-4602592E9065}" srcId="{32FE71C1-B833-9849-9078-AD3AF5F5E8F6}" destId="{6896584F-A3E8-634C-B584-60AF42A068C1}" srcOrd="2" destOrd="0" parTransId="{8564FA67-9D1B-9042-9466-E1E9F9F971E9}" sibTransId="{A98F86B0-487B-DD42-A35C-789F26D0F1ED}"/>
    <dgm:cxn modelId="{2D4BE93C-5C97-3844-9FA8-F36350E70FE1}" type="presOf" srcId="{33535C8F-5BCB-904D-837A-9C8D95672731}" destId="{223933B0-2BAC-914E-A0EC-3AAE117EE6F1}" srcOrd="0" destOrd="0" presId="urn:microsoft.com/office/officeart/2005/8/layout/vList5"/>
    <dgm:cxn modelId="{28F08A51-671E-4E40-8775-F702D094AA08}" srcId="{32FE71C1-B833-9849-9078-AD3AF5F5E8F6}" destId="{33535C8F-5BCB-904D-837A-9C8D95672731}" srcOrd="3" destOrd="0" parTransId="{685BEBE2-53A0-2342-9DEF-7A0C7C3D63BF}" sibTransId="{F09AE262-2150-BE44-BB55-215A24B25729}"/>
    <dgm:cxn modelId="{F3B0405F-4816-A447-85A0-23B0C29DDC1C}" srcId="{6896584F-A3E8-634C-B584-60AF42A068C1}" destId="{E89482F2-2A93-F34D-BD5D-855D73A3BE63}" srcOrd="0" destOrd="0" parTransId="{81AD4DFF-FFBA-D743-B4D0-08B259F14D34}" sibTransId="{77066CE4-14D3-4E42-8AEF-16EA693BFE5A}"/>
    <dgm:cxn modelId="{18C86DE6-6174-7E41-9051-F08E6DB8C79B}" srcId="{32FE71C1-B833-9849-9078-AD3AF5F5E8F6}" destId="{90A7E57C-1966-054E-A2A8-91C474663F83}" srcOrd="1" destOrd="0" parTransId="{7E563869-DA98-2042-873D-DF7B5F376B40}" sibTransId="{9B93CD2B-A727-5741-BDA0-C4677A75881C}"/>
    <dgm:cxn modelId="{5725B649-2B0A-CE4C-A5D2-28EBB04CF550}" type="presOf" srcId="{A857F7E1-AA2A-A84C-8C8D-AC6E09A561BA}" destId="{BA8535EE-56EF-C644-9243-CD6236D9D76C}" srcOrd="0" destOrd="0" presId="urn:microsoft.com/office/officeart/2005/8/layout/vList5"/>
    <dgm:cxn modelId="{8A07E055-D93F-D943-B4B9-690F30689921}" type="presOf" srcId="{111A0245-C6BC-1842-997B-837E6F80E304}" destId="{FA227569-A47F-9B42-BB2D-9B7AE16F5850}" srcOrd="0" destOrd="0" presId="urn:microsoft.com/office/officeart/2005/8/layout/vList5"/>
    <dgm:cxn modelId="{B3427304-88C3-4F4A-86BB-31EDAB31EE09}" srcId="{90A7E57C-1966-054E-A2A8-91C474663F83}" destId="{111A0245-C6BC-1842-997B-837E6F80E304}" srcOrd="0" destOrd="0" parTransId="{AB387008-EF99-7D4E-8368-36451CA9EBEA}" sibTransId="{D60C845B-8508-AF49-92DC-2E54E7909A4E}"/>
    <dgm:cxn modelId="{302CF54F-4A0C-8D47-A5AC-2C937FD4E1DF}" type="presOf" srcId="{6896584F-A3E8-634C-B584-60AF42A068C1}" destId="{D57687F9-0515-3743-94CA-7FE78AE84263}" srcOrd="0" destOrd="0" presId="urn:microsoft.com/office/officeart/2005/8/layout/vList5"/>
    <dgm:cxn modelId="{BC3E5AAE-9513-DB40-B32D-3362961C0D23}" srcId="{32FE71C1-B833-9849-9078-AD3AF5F5E8F6}" destId="{A857F7E1-AA2A-A84C-8C8D-AC6E09A561BA}" srcOrd="0" destOrd="0" parTransId="{8EBE596C-8F96-5C48-BC9F-2A01ED5E702F}" sibTransId="{84995CF6-CE26-6340-8CFE-7569892BFCC9}"/>
    <dgm:cxn modelId="{DE67156C-D490-AC43-A879-AF09B5C20693}" type="presOf" srcId="{E89482F2-2A93-F34D-BD5D-855D73A3BE63}" destId="{B2C49C3F-2C6B-D044-9AAF-FB6BDD28C819}" srcOrd="0" destOrd="0" presId="urn:microsoft.com/office/officeart/2005/8/layout/vList5"/>
    <dgm:cxn modelId="{7BCCF65D-04F5-A147-8B7D-8E0C73F6000E}" srcId="{33535C8F-5BCB-904D-837A-9C8D95672731}" destId="{2054544A-EABF-DB40-B982-F243EB0CF379}" srcOrd="0" destOrd="0" parTransId="{425DA9F0-37AD-D649-B92F-60CC2E193F97}" sibTransId="{7FF23735-AA1D-8E49-B5DE-10A96147C20A}"/>
    <dgm:cxn modelId="{0E30EEB0-1E9B-5140-953F-2FE7BDF2EDEF}" type="presOf" srcId="{32FE71C1-B833-9849-9078-AD3AF5F5E8F6}" destId="{C9E05646-4FA4-6F45-8B62-6C10C7A7ABF2}" srcOrd="0" destOrd="0" presId="urn:microsoft.com/office/officeart/2005/8/layout/vList5"/>
    <dgm:cxn modelId="{90D76E50-6969-EA43-BBC6-7F94AF7C6E3D}" type="presOf" srcId="{90A7E57C-1966-054E-A2A8-91C474663F83}" destId="{9FA73EEA-8183-CC44-B32D-9486573DF728}" srcOrd="0" destOrd="0" presId="urn:microsoft.com/office/officeart/2005/8/layout/vList5"/>
    <dgm:cxn modelId="{638284BF-9D75-B043-845E-9168B7E8941D}" type="presOf" srcId="{2054544A-EABF-DB40-B982-F243EB0CF379}" destId="{95AF8B18-6197-6F41-B40A-349E71301C89}" srcOrd="0" destOrd="0" presId="urn:microsoft.com/office/officeart/2005/8/layout/vList5"/>
    <dgm:cxn modelId="{68BBF60A-EA1B-FE4A-B631-96EFC4557034}" type="presParOf" srcId="{C9E05646-4FA4-6F45-8B62-6C10C7A7ABF2}" destId="{BDB110C0-2B4F-3744-97E0-159F5BBFBBCC}" srcOrd="0" destOrd="0" presId="urn:microsoft.com/office/officeart/2005/8/layout/vList5"/>
    <dgm:cxn modelId="{91D7A067-8E74-894D-AEC9-0CBE509EC2A1}" type="presParOf" srcId="{BDB110C0-2B4F-3744-97E0-159F5BBFBBCC}" destId="{BA8535EE-56EF-C644-9243-CD6236D9D76C}" srcOrd="0" destOrd="0" presId="urn:microsoft.com/office/officeart/2005/8/layout/vList5"/>
    <dgm:cxn modelId="{914751D7-6DD1-6B48-9BF1-7C1A7D3C001A}" type="presParOf" srcId="{BDB110C0-2B4F-3744-97E0-159F5BBFBBCC}" destId="{56B0A67D-09B4-FC4E-BC06-C2CEB1305ACF}" srcOrd="1" destOrd="0" presId="urn:microsoft.com/office/officeart/2005/8/layout/vList5"/>
    <dgm:cxn modelId="{AB1E3C77-3556-2844-83A2-D3AC34279B30}" type="presParOf" srcId="{C9E05646-4FA4-6F45-8B62-6C10C7A7ABF2}" destId="{5EA0B686-F866-3648-98C6-C293834AB26C}" srcOrd="1" destOrd="0" presId="urn:microsoft.com/office/officeart/2005/8/layout/vList5"/>
    <dgm:cxn modelId="{6203C4A6-A30B-EF42-B873-55AA26DDB4FD}" type="presParOf" srcId="{C9E05646-4FA4-6F45-8B62-6C10C7A7ABF2}" destId="{FF91A0D2-74E1-994A-95A9-ECFB2C74764B}" srcOrd="2" destOrd="0" presId="urn:microsoft.com/office/officeart/2005/8/layout/vList5"/>
    <dgm:cxn modelId="{4E2019A1-542F-7D41-A9ED-D978A14306D3}" type="presParOf" srcId="{FF91A0D2-74E1-994A-95A9-ECFB2C74764B}" destId="{9FA73EEA-8183-CC44-B32D-9486573DF728}" srcOrd="0" destOrd="0" presId="urn:microsoft.com/office/officeart/2005/8/layout/vList5"/>
    <dgm:cxn modelId="{605BBA92-A25D-354A-B1CF-19958195AC64}" type="presParOf" srcId="{FF91A0D2-74E1-994A-95A9-ECFB2C74764B}" destId="{FA227569-A47F-9B42-BB2D-9B7AE16F5850}" srcOrd="1" destOrd="0" presId="urn:microsoft.com/office/officeart/2005/8/layout/vList5"/>
    <dgm:cxn modelId="{F987A9DA-EF20-B348-A911-7470CBFB6733}" type="presParOf" srcId="{C9E05646-4FA4-6F45-8B62-6C10C7A7ABF2}" destId="{10D32D3E-9E7D-004B-A84C-273CBE9646FA}" srcOrd="3" destOrd="0" presId="urn:microsoft.com/office/officeart/2005/8/layout/vList5"/>
    <dgm:cxn modelId="{3D72737C-0DD9-384D-9904-C301DD2A8FCB}" type="presParOf" srcId="{C9E05646-4FA4-6F45-8B62-6C10C7A7ABF2}" destId="{D357C6AF-5310-5649-81E6-8D04048B5BC5}" srcOrd="4" destOrd="0" presId="urn:microsoft.com/office/officeart/2005/8/layout/vList5"/>
    <dgm:cxn modelId="{329697BE-58EF-0649-9C36-4A47581B7963}" type="presParOf" srcId="{D357C6AF-5310-5649-81E6-8D04048B5BC5}" destId="{D57687F9-0515-3743-94CA-7FE78AE84263}" srcOrd="0" destOrd="0" presId="urn:microsoft.com/office/officeart/2005/8/layout/vList5"/>
    <dgm:cxn modelId="{D1936E63-545A-C94B-8A99-ED25F56D3513}" type="presParOf" srcId="{D357C6AF-5310-5649-81E6-8D04048B5BC5}" destId="{B2C49C3F-2C6B-D044-9AAF-FB6BDD28C819}" srcOrd="1" destOrd="0" presId="urn:microsoft.com/office/officeart/2005/8/layout/vList5"/>
    <dgm:cxn modelId="{BEB0E7CA-89A7-F242-8F26-C13D1A4DB8AB}" type="presParOf" srcId="{C9E05646-4FA4-6F45-8B62-6C10C7A7ABF2}" destId="{0AA8F0E8-8D54-0D4E-B304-5F5C00280CC5}" srcOrd="5" destOrd="0" presId="urn:microsoft.com/office/officeart/2005/8/layout/vList5"/>
    <dgm:cxn modelId="{B64D60A3-995D-224D-957C-05A01DE74C3A}" type="presParOf" srcId="{C9E05646-4FA4-6F45-8B62-6C10C7A7ABF2}" destId="{A0821096-D41E-2F44-92DA-C016967D9A6B}" srcOrd="6" destOrd="0" presId="urn:microsoft.com/office/officeart/2005/8/layout/vList5"/>
    <dgm:cxn modelId="{FF4D1979-545F-A942-8BC1-B11793C5AD65}" type="presParOf" srcId="{A0821096-D41E-2F44-92DA-C016967D9A6B}" destId="{223933B0-2BAC-914E-A0EC-3AAE117EE6F1}" srcOrd="0" destOrd="0" presId="urn:microsoft.com/office/officeart/2005/8/layout/vList5"/>
    <dgm:cxn modelId="{36905BD8-CB12-1A48-B040-0EFF4B3517B4}" type="presParOf" srcId="{A0821096-D41E-2F44-92DA-C016967D9A6B}" destId="{95AF8B18-6197-6F41-B40A-349E71301C89}"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0A67D-09B4-FC4E-BC06-C2CEB1305ACF}">
      <dsp:nvSpPr>
        <dsp:cNvPr id="0" name=""/>
        <dsp:cNvSpPr/>
      </dsp:nvSpPr>
      <dsp:spPr>
        <a:xfrm rot="5400000">
          <a:off x="4637123" y="-1879650"/>
          <a:ext cx="771147" cy="4727244"/>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What functionality must we support?</a:t>
          </a:r>
          <a:endParaRPr lang="en-US" sz="2100" kern="1200" dirty="0"/>
        </a:p>
      </dsp:txBody>
      <dsp:txXfrm rot="-5400000">
        <a:off x="2659075" y="136042"/>
        <a:ext cx="4689600" cy="695859"/>
      </dsp:txXfrm>
    </dsp:sp>
    <dsp:sp modelId="{BA8535EE-56EF-C644-9243-CD6236D9D76C}">
      <dsp:nvSpPr>
        <dsp:cNvPr id="0" name=""/>
        <dsp:cNvSpPr/>
      </dsp:nvSpPr>
      <dsp:spPr>
        <a:xfrm>
          <a:off x="0" y="2004"/>
          <a:ext cx="2659075" cy="963934"/>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smtClean="0"/>
            <a:t>Software specification</a:t>
          </a:r>
          <a:endParaRPr lang="en-US" sz="2700" kern="1200"/>
        </a:p>
      </dsp:txBody>
      <dsp:txXfrm>
        <a:off x="47055" y="49059"/>
        <a:ext cx="2564965" cy="869824"/>
      </dsp:txXfrm>
    </dsp:sp>
    <dsp:sp modelId="{FA227569-A47F-9B42-BB2D-9B7AE16F5850}">
      <dsp:nvSpPr>
        <dsp:cNvPr id="0" name=""/>
        <dsp:cNvSpPr/>
      </dsp:nvSpPr>
      <dsp:spPr>
        <a:xfrm rot="5400000">
          <a:off x="4637123" y="-867519"/>
          <a:ext cx="771147" cy="4727244"/>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How do we create the software that delivers the functionality?</a:t>
          </a:r>
          <a:endParaRPr lang="en-US" sz="2100" kern="1200" dirty="0"/>
        </a:p>
      </dsp:txBody>
      <dsp:txXfrm rot="-5400000">
        <a:off x="2659075" y="1148173"/>
        <a:ext cx="4689600" cy="695859"/>
      </dsp:txXfrm>
    </dsp:sp>
    <dsp:sp modelId="{9FA73EEA-8183-CC44-B32D-9486573DF728}">
      <dsp:nvSpPr>
        <dsp:cNvPr id="0" name=""/>
        <dsp:cNvSpPr/>
      </dsp:nvSpPr>
      <dsp:spPr>
        <a:xfrm>
          <a:off x="0" y="1014135"/>
          <a:ext cx="2659075" cy="963934"/>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Software development</a:t>
          </a:r>
          <a:endParaRPr lang="en-US" sz="2700" kern="1200" dirty="0"/>
        </a:p>
      </dsp:txBody>
      <dsp:txXfrm>
        <a:off x="47055" y="1061190"/>
        <a:ext cx="2564965" cy="869824"/>
      </dsp:txXfrm>
    </dsp:sp>
    <dsp:sp modelId="{B2C49C3F-2C6B-D044-9AAF-FB6BDD28C819}">
      <dsp:nvSpPr>
        <dsp:cNvPr id="0" name=""/>
        <dsp:cNvSpPr/>
      </dsp:nvSpPr>
      <dsp:spPr>
        <a:xfrm rot="5400000">
          <a:off x="4637123" y="144612"/>
          <a:ext cx="771147" cy="4727244"/>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How do we verify that the software does what it’s supposed to do?</a:t>
          </a:r>
        </a:p>
      </dsp:txBody>
      <dsp:txXfrm rot="-5400000">
        <a:off x="2659075" y="2160304"/>
        <a:ext cx="4689600" cy="695859"/>
      </dsp:txXfrm>
    </dsp:sp>
    <dsp:sp modelId="{D57687F9-0515-3743-94CA-7FE78AE84263}">
      <dsp:nvSpPr>
        <dsp:cNvPr id="0" name=""/>
        <dsp:cNvSpPr/>
      </dsp:nvSpPr>
      <dsp:spPr>
        <a:xfrm>
          <a:off x="0" y="2026267"/>
          <a:ext cx="2659075" cy="963934"/>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Software validation</a:t>
          </a:r>
          <a:endParaRPr lang="en-US" sz="2700" kern="1200" dirty="0"/>
        </a:p>
      </dsp:txBody>
      <dsp:txXfrm>
        <a:off x="47055" y="2073322"/>
        <a:ext cx="2564965" cy="869824"/>
      </dsp:txXfrm>
    </dsp:sp>
    <dsp:sp modelId="{95AF8B18-6197-6F41-B40A-349E71301C89}">
      <dsp:nvSpPr>
        <dsp:cNvPr id="0" name=""/>
        <dsp:cNvSpPr/>
      </dsp:nvSpPr>
      <dsp:spPr>
        <a:xfrm rot="5400000">
          <a:off x="4637123" y="1156744"/>
          <a:ext cx="771147" cy="4727244"/>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How does the software evolve to meet customer needs?</a:t>
          </a:r>
        </a:p>
      </dsp:txBody>
      <dsp:txXfrm rot="-5400000">
        <a:off x="2659075" y="3172436"/>
        <a:ext cx="4689600" cy="695859"/>
      </dsp:txXfrm>
    </dsp:sp>
    <dsp:sp modelId="{223933B0-2BAC-914E-A0EC-3AAE117EE6F1}">
      <dsp:nvSpPr>
        <dsp:cNvPr id="0" name=""/>
        <dsp:cNvSpPr/>
      </dsp:nvSpPr>
      <dsp:spPr>
        <a:xfrm>
          <a:off x="0" y="3038398"/>
          <a:ext cx="2659075" cy="963934"/>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Software evolution</a:t>
          </a:r>
        </a:p>
      </dsp:txBody>
      <dsp:txXfrm>
        <a:off x="47055" y="3085453"/>
        <a:ext cx="2564965" cy="86982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09EEC0-9988-5B4C-B468-164DA90C2C8F}" type="datetime1">
              <a:rPr lang="en-US" smtClean="0"/>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fld>
            <a:endParaRPr lang="en-US" dirty="0"/>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15BF2E-F89B-C042-AF8D-DF2AC44352FA}" type="datetime1">
              <a:rPr lang="en-US" smtClean="0"/>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fld>
            <a:endParaRPr lang="en-US"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levels of success</a:t>
            </a:r>
            <a:r>
              <a:rPr lang="en-US" baseline="0" dirty="0" smtClean="0"/>
              <a:t> were defined as follows:</a:t>
            </a:r>
            <a:endParaRPr lang="en-US" dirty="0" smtClean="0"/>
          </a:p>
          <a:p>
            <a:pPr marL="228600" indent="-228600">
              <a:buFont typeface="Arial" panose="020B0604020202020204"/>
              <a:buChar char="•"/>
            </a:pPr>
            <a:r>
              <a:rPr lang="en-US" b="1" dirty="0" smtClean="0"/>
              <a:t>Successful</a:t>
            </a:r>
            <a:r>
              <a:rPr lang="en-US" dirty="0" smtClean="0"/>
              <a:t>.  A project is considered successful if a solution has been delivered and it met its success criteria within a range acceptable to your organization.</a:t>
            </a:r>
            <a:endParaRPr lang="en-US" dirty="0" smtClean="0"/>
          </a:p>
          <a:p>
            <a:pPr marL="228600" indent="-228600">
              <a:buFont typeface="Arial" panose="020B0604020202020204"/>
              <a:buChar char="•"/>
            </a:pPr>
            <a:r>
              <a:rPr lang="en-US" b="1" dirty="0" smtClean="0"/>
              <a:t>Challenged</a:t>
            </a:r>
            <a:r>
              <a:rPr lang="en-US" dirty="0" smtClean="0"/>
              <a:t>. A project is considered challenged if a solution was delivered but the team did not fully meet all of the project's success criteria within acceptable ranges (e.g. the quality was fine, the project was pretty much on time, but ROI was too low).</a:t>
            </a:r>
            <a:endParaRPr lang="en-US" dirty="0" smtClean="0"/>
          </a:p>
          <a:p>
            <a:pPr marL="228600" indent="-228600">
              <a:buFont typeface="Arial" panose="020B0604020202020204"/>
              <a:buChar char="•"/>
            </a:pPr>
            <a:r>
              <a:rPr lang="en-US" b="1" dirty="0" smtClean="0"/>
              <a:t>Failed</a:t>
            </a:r>
            <a:r>
              <a:rPr lang="en-US" dirty="0" smtClean="0"/>
              <a:t>. The project team did not deliver a solution. </a:t>
            </a:r>
            <a:endParaRPr lang="en-US" dirty="0" smtClean="0"/>
          </a:p>
          <a:p>
            <a:endParaRPr lang="en-US" dirty="0" smtClean="0"/>
          </a:p>
          <a:p>
            <a:r>
              <a:rPr lang="en-US" dirty="0" smtClean="0"/>
              <a:t>The paradigms were defined as follows:</a:t>
            </a:r>
            <a:endParaRPr lang="en-US" dirty="0" smtClean="0"/>
          </a:p>
          <a:p>
            <a:pPr marL="228600" marR="0" indent="-228600" algn="l" defTabSz="914400" rtl="0" eaLnBrk="1" fontAlgn="base" latinLnBrk="0" hangingPunct="1">
              <a:lnSpc>
                <a:spcPct val="100000"/>
              </a:lnSpc>
              <a:spcBef>
                <a:spcPct val="30000"/>
              </a:spcBef>
              <a:spcAft>
                <a:spcPct val="0"/>
              </a:spcAft>
              <a:buClrTx/>
              <a:buSzTx/>
              <a:buFont typeface="Arial" panose="020B0604020202020204"/>
              <a:buChar char="•"/>
              <a:defRPr/>
            </a:pPr>
            <a:r>
              <a:rPr lang="en-US" b="1" dirty="0" smtClean="0"/>
              <a:t>Ad-hoc</a:t>
            </a:r>
            <a:r>
              <a:rPr lang="en-US" dirty="0" smtClean="0"/>
              <a:t>. On an ad-hoc software development project the team does not follow a defined process. </a:t>
            </a:r>
            <a:endParaRPr lang="en-US" dirty="0" smtClean="0"/>
          </a:p>
          <a:p>
            <a:pPr marL="228600" indent="-228600">
              <a:buFont typeface="Arial" panose="020B0604020202020204"/>
              <a:buChar char="•"/>
            </a:pPr>
            <a:r>
              <a:rPr lang="en-US" b="1" dirty="0" smtClean="0"/>
              <a:t>Iterative</a:t>
            </a:r>
            <a:r>
              <a:rPr lang="en-US" dirty="0" smtClean="0"/>
              <a:t>.</a:t>
            </a:r>
            <a:r>
              <a:rPr lang="en-US" baseline="0" dirty="0" smtClean="0"/>
              <a:t> </a:t>
            </a:r>
            <a:r>
              <a:rPr lang="en-US" dirty="0" smtClean="0"/>
              <a:t>On an iterative software development project the team follows a process which is organized into periods that are often referred to as iterations or time boxes. On any given day of the project team members may be gathering requirements, doing design, writing code, testing, and so on. An example of an iterative process is RUP. NOTE: We will ask about Agile projects, which are defined as iterative projects that are performed in a highly collaborative and lightweight manner, later.</a:t>
            </a:r>
            <a:endParaRPr lang="en-US" dirty="0" smtClean="0"/>
          </a:p>
          <a:p>
            <a:pPr marL="228600" indent="-228600">
              <a:buFont typeface="Arial" panose="020B0604020202020204"/>
              <a:buChar char="•"/>
            </a:pPr>
            <a:r>
              <a:rPr lang="en-US" b="1" dirty="0" smtClean="0"/>
              <a:t>Agile</a:t>
            </a:r>
            <a:r>
              <a:rPr lang="en-US" dirty="0" smtClean="0"/>
              <a:t>.</a:t>
            </a:r>
            <a:r>
              <a:rPr lang="en-US" baseline="0" dirty="0" smtClean="0"/>
              <a:t> </a:t>
            </a:r>
            <a:r>
              <a:rPr lang="en-US" dirty="0" smtClean="0"/>
              <a:t>On an agile software development project the team follows an iterative process which is also lightweight, highly collaborative, self-organizing, and quality focused. An example of an agile process is Scrum, XP, and Disciplined Agile Delivery (DAD). </a:t>
            </a:r>
            <a:endParaRPr lang="en-US" dirty="0" smtClean="0"/>
          </a:p>
          <a:p>
            <a:pPr marL="228600" indent="-228600">
              <a:buFont typeface="Arial" panose="020B0604020202020204"/>
              <a:buChar char="•"/>
            </a:pPr>
            <a:r>
              <a:rPr lang="en-US" b="1" dirty="0" smtClean="0"/>
              <a:t>Traditional</a:t>
            </a:r>
            <a:r>
              <a:rPr lang="en-US" dirty="0" smtClean="0"/>
              <a:t>. On a traditional software development project the team follows a staged process where the requirements are first identified, then the architecture/design is defined, then the coding occurs, then testing, then deployment. Traditional processes are often referred to as "waterfall" or simply "serial" processes. </a:t>
            </a:r>
            <a:endParaRPr lang="en-US" dirty="0" smtClean="0"/>
          </a:p>
          <a:p>
            <a:pPr marL="228600" indent="-228600">
              <a:buFont typeface="Arial" panose="020B0604020202020204"/>
              <a:buChar char="•"/>
            </a:pPr>
            <a:r>
              <a:rPr lang="en-US" b="1" dirty="0" smtClean="0"/>
              <a:t>Lean</a:t>
            </a:r>
            <a:r>
              <a:rPr lang="en-US" dirty="0" smtClean="0"/>
              <a:t>.</a:t>
            </a:r>
            <a:r>
              <a:rPr lang="en-US" baseline="0" dirty="0" smtClean="0"/>
              <a:t>  </a:t>
            </a:r>
            <a:r>
              <a:rPr lang="en-US" dirty="0" smtClean="0"/>
              <a:t>Lean is a label applied to a customer value-focused mindset/philosophy. A lean process continuously strives to optimize value to the end customer, while minimizing waste which may be measured in terms of time, quality, and cost. Ultimately the Lean journey is the development of a learning organization.  Examples of Lean methods/processes include </a:t>
            </a:r>
            <a:r>
              <a:rPr lang="en-US" dirty="0" err="1" smtClean="0"/>
              <a:t>Kanban</a:t>
            </a:r>
            <a:r>
              <a:rPr lang="en-US" dirty="0" smtClean="0"/>
              <a:t> and </a:t>
            </a:r>
            <a:r>
              <a:rPr lang="en-US" dirty="0" err="1" smtClean="0"/>
              <a:t>Scrumban</a:t>
            </a:r>
            <a:r>
              <a:rPr lang="en-US" dirty="0" smtClean="0"/>
              <a:t>.</a:t>
            </a:r>
            <a:endParaRPr lang="en-US" dirty="0" smtClean="0"/>
          </a:p>
          <a:p>
            <a:pPr marL="171450" indent="-171450">
              <a:buFont typeface="Arial" panose="020B0604020202020204"/>
              <a:buChar char="•"/>
            </a:pPr>
            <a:endParaRPr lang="en-US" dirty="0" smtClean="0"/>
          </a:p>
          <a:p>
            <a:pPr marL="0" indent="0">
              <a:buFont typeface="Arial" panose="020B0604020202020204"/>
              <a:buNone/>
            </a:pPr>
            <a:r>
              <a:rPr lang="en-US" dirty="0" smtClean="0"/>
              <a:t>Success rates were calculated using the following strategy:</a:t>
            </a:r>
            <a:endParaRPr lang="en-US" dirty="0" smtClean="0"/>
          </a:p>
          <a:p>
            <a:pPr marL="228600" indent="-228600">
              <a:buFont typeface="Arial" panose="020B0604020202020204"/>
              <a:buAutoNum type="arabicPeriod"/>
            </a:pPr>
            <a:r>
              <a:rPr lang="en-US" baseline="0" dirty="0" smtClean="0"/>
              <a:t>A weighted average for each of level of success was calculated.  A selection of 91-100% was considered to be 95%, 81-90% as 85% and so on.  A selection of 0 was considered as 0.  Answers of Don’t Know were now counted.</a:t>
            </a:r>
            <a:endParaRPr lang="en-US" baseline="0" dirty="0" smtClean="0"/>
          </a:p>
          <a:p>
            <a:pPr marL="228600" indent="-228600">
              <a:buFont typeface="Arial" panose="020B0604020202020204"/>
              <a:buAutoNum type="arabicPeriod"/>
            </a:pPr>
            <a:r>
              <a:rPr lang="en-US" baseline="0" dirty="0" smtClean="0"/>
              <a:t>A normalized value was calculated.  The weighted averages didn’t always add up to 100%.  For example, the weighted averages may have been 60% 30% and 20% for a total of 110%.  To normalize the values we divided by the total, to report 60/110, 30/110, and 20/110.</a:t>
            </a:r>
            <a:endParaRPr lang="en-US" dirty="0"/>
          </a:p>
        </p:txBody>
      </p:sp>
      <p:sp>
        <p:nvSpPr>
          <p:cNvPr id="4" name="Slide Number Placeholder 3"/>
          <p:cNvSpPr>
            <a:spLocks noGrp="1"/>
          </p:cNvSpPr>
          <p:nvPr>
            <p:ph type="sldNum" sz="quarter" idx="10"/>
          </p:nvPr>
        </p:nvSpPr>
        <p:spPr/>
        <p:txBody>
          <a:bodyPr/>
          <a:lstStyle/>
          <a:p>
            <a:fld id="{76D52BBF-4136-4340-8AD4-BEF8EE74C68B}"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levels of success</a:t>
            </a:r>
            <a:r>
              <a:rPr lang="en-US" baseline="0" dirty="0" smtClean="0"/>
              <a:t> were defined as follows:</a:t>
            </a:r>
            <a:endParaRPr lang="en-US" dirty="0" smtClean="0"/>
          </a:p>
          <a:p>
            <a:pPr marL="228600" indent="-228600">
              <a:buFont typeface="Arial" panose="020B0604020202020204"/>
              <a:buChar char="•"/>
            </a:pPr>
            <a:r>
              <a:rPr lang="en-US" b="1" dirty="0" smtClean="0"/>
              <a:t>Successful</a:t>
            </a:r>
            <a:r>
              <a:rPr lang="en-US" dirty="0" smtClean="0"/>
              <a:t>.  A project is considered successful if a solution has been delivered and it met its success criteria within a range acceptable to your organization.</a:t>
            </a:r>
            <a:endParaRPr lang="en-US" dirty="0" smtClean="0"/>
          </a:p>
          <a:p>
            <a:pPr marL="228600" indent="-228600">
              <a:buFont typeface="Arial" panose="020B0604020202020204"/>
              <a:buChar char="•"/>
            </a:pPr>
            <a:r>
              <a:rPr lang="en-US" b="1" dirty="0" smtClean="0"/>
              <a:t>Challenged</a:t>
            </a:r>
            <a:r>
              <a:rPr lang="en-US" dirty="0" smtClean="0"/>
              <a:t>. A project is considered challenged if a solution was delivered but the team did not fully meet all of the project's success criteria within acceptable ranges (e.g. the quality was fine, the project was pretty much on time, but ROI was too low).</a:t>
            </a:r>
            <a:endParaRPr lang="en-US" dirty="0" smtClean="0"/>
          </a:p>
          <a:p>
            <a:pPr marL="228600" indent="-228600">
              <a:buFont typeface="Arial" panose="020B0604020202020204"/>
              <a:buChar char="•"/>
            </a:pPr>
            <a:r>
              <a:rPr lang="en-US" b="1" dirty="0" smtClean="0"/>
              <a:t>Failed</a:t>
            </a:r>
            <a:r>
              <a:rPr lang="en-US" dirty="0" smtClean="0"/>
              <a:t>. The project team did not deliver a solution. </a:t>
            </a:r>
            <a:endParaRPr lang="en-US" dirty="0" smtClean="0"/>
          </a:p>
          <a:p>
            <a:endParaRPr lang="en-US" dirty="0" smtClean="0"/>
          </a:p>
          <a:p>
            <a:r>
              <a:rPr lang="en-US" dirty="0" smtClean="0"/>
              <a:t>The paradigms were defined as follows:</a:t>
            </a:r>
            <a:endParaRPr lang="en-US" dirty="0" smtClean="0"/>
          </a:p>
          <a:p>
            <a:pPr marL="228600" marR="0" indent="-228600" algn="l" defTabSz="914400" rtl="0" eaLnBrk="1" fontAlgn="base" latinLnBrk="0" hangingPunct="1">
              <a:lnSpc>
                <a:spcPct val="100000"/>
              </a:lnSpc>
              <a:spcBef>
                <a:spcPct val="30000"/>
              </a:spcBef>
              <a:spcAft>
                <a:spcPct val="0"/>
              </a:spcAft>
              <a:buClrTx/>
              <a:buSzTx/>
              <a:buFont typeface="Arial" panose="020B0604020202020204"/>
              <a:buChar char="•"/>
              <a:defRPr/>
            </a:pPr>
            <a:r>
              <a:rPr lang="en-US" b="1" dirty="0" smtClean="0"/>
              <a:t>Ad-hoc</a:t>
            </a:r>
            <a:r>
              <a:rPr lang="en-US" dirty="0" smtClean="0"/>
              <a:t>. On an ad-hoc software development project the team does not follow a defined process. </a:t>
            </a:r>
            <a:endParaRPr lang="en-US" dirty="0" smtClean="0"/>
          </a:p>
          <a:p>
            <a:pPr marL="228600" indent="-228600">
              <a:buFont typeface="Arial" panose="020B0604020202020204"/>
              <a:buChar char="•"/>
            </a:pPr>
            <a:r>
              <a:rPr lang="en-US" b="1" dirty="0" smtClean="0"/>
              <a:t>Iterative</a:t>
            </a:r>
            <a:r>
              <a:rPr lang="en-US" dirty="0" smtClean="0"/>
              <a:t>.</a:t>
            </a:r>
            <a:r>
              <a:rPr lang="en-US" baseline="0" dirty="0" smtClean="0"/>
              <a:t> </a:t>
            </a:r>
            <a:r>
              <a:rPr lang="en-US" dirty="0" smtClean="0"/>
              <a:t>On an iterative software development project the team follows a process which is organized into periods that are often referred to as iterations or time boxes. On any given day of the project team members may be gathering requirements, doing design, writing code, testing, and so on. An example of an iterative process is RUP. NOTE: We will ask about Agile projects, which are defined as iterative projects that are performed in a highly collaborative and lightweight manner, later.</a:t>
            </a:r>
            <a:endParaRPr lang="en-US" dirty="0" smtClean="0"/>
          </a:p>
          <a:p>
            <a:pPr marL="228600" indent="-228600">
              <a:buFont typeface="Arial" panose="020B0604020202020204"/>
              <a:buChar char="•"/>
            </a:pPr>
            <a:r>
              <a:rPr lang="en-US" b="1" dirty="0" smtClean="0"/>
              <a:t>Agile</a:t>
            </a:r>
            <a:r>
              <a:rPr lang="en-US" dirty="0" smtClean="0"/>
              <a:t>.</a:t>
            </a:r>
            <a:r>
              <a:rPr lang="en-US" baseline="0" dirty="0" smtClean="0"/>
              <a:t> </a:t>
            </a:r>
            <a:r>
              <a:rPr lang="en-US" dirty="0" smtClean="0"/>
              <a:t>On an agile software development project the team follows an iterative process which is also lightweight, highly collaborative, self-organizing, and quality focused. An example of an agile process is Scrum, XP, and Disciplined Agile Delivery (DAD). </a:t>
            </a:r>
            <a:endParaRPr lang="en-US" dirty="0" smtClean="0"/>
          </a:p>
          <a:p>
            <a:pPr marL="228600" indent="-228600">
              <a:buFont typeface="Arial" panose="020B0604020202020204"/>
              <a:buChar char="•"/>
            </a:pPr>
            <a:r>
              <a:rPr lang="en-US" b="1" dirty="0" smtClean="0"/>
              <a:t>Traditional</a:t>
            </a:r>
            <a:r>
              <a:rPr lang="en-US" dirty="0" smtClean="0"/>
              <a:t>. On a traditional software development project the team follows a staged process where the requirements are first identified, then the architecture/design is defined, then the coding occurs, then testing, then deployment. Traditional processes are often referred to as "waterfall" or simply "serial" processes. </a:t>
            </a:r>
            <a:endParaRPr lang="en-US" dirty="0" smtClean="0"/>
          </a:p>
          <a:p>
            <a:pPr marL="228600" indent="-228600">
              <a:buFont typeface="Arial" panose="020B0604020202020204"/>
              <a:buChar char="•"/>
            </a:pPr>
            <a:r>
              <a:rPr lang="en-US" b="1" dirty="0" smtClean="0"/>
              <a:t>Lean</a:t>
            </a:r>
            <a:r>
              <a:rPr lang="en-US" dirty="0" smtClean="0"/>
              <a:t>.</a:t>
            </a:r>
            <a:r>
              <a:rPr lang="en-US" baseline="0" dirty="0" smtClean="0"/>
              <a:t>  </a:t>
            </a:r>
            <a:r>
              <a:rPr lang="en-US" dirty="0" smtClean="0"/>
              <a:t>Lean is a label applied to a customer value-focused mindset/philosophy. A lean process continuously strives to optimize value to the end customer, while minimizing waste which may be measured in terms of time, quality, and cost. Ultimately the Lean journey is the development of a learning organization.  Examples of Lean methods/processes include </a:t>
            </a:r>
            <a:r>
              <a:rPr lang="en-US" dirty="0" err="1" smtClean="0"/>
              <a:t>Kanban</a:t>
            </a:r>
            <a:r>
              <a:rPr lang="en-US" dirty="0" smtClean="0"/>
              <a:t> and </a:t>
            </a:r>
            <a:r>
              <a:rPr lang="en-US" dirty="0" err="1" smtClean="0"/>
              <a:t>Scrumban</a:t>
            </a:r>
            <a:r>
              <a:rPr lang="en-US" dirty="0" smtClean="0"/>
              <a:t>.</a:t>
            </a:r>
            <a:endParaRPr lang="en-US" dirty="0" smtClean="0"/>
          </a:p>
          <a:p>
            <a:pPr marL="171450" indent="-171450">
              <a:buFont typeface="Arial" panose="020B0604020202020204"/>
              <a:buChar char="•"/>
            </a:pPr>
            <a:endParaRPr lang="en-US" dirty="0" smtClean="0"/>
          </a:p>
          <a:p>
            <a:pPr marL="0" indent="0">
              <a:buFont typeface="Arial" panose="020B0604020202020204"/>
              <a:buNone/>
            </a:pPr>
            <a:r>
              <a:rPr lang="en-US" dirty="0" smtClean="0"/>
              <a:t>Success rates were calculated using the following strategy:</a:t>
            </a:r>
            <a:endParaRPr lang="en-US" dirty="0" smtClean="0"/>
          </a:p>
          <a:p>
            <a:pPr marL="228600" indent="-228600">
              <a:buFont typeface="Arial" panose="020B0604020202020204"/>
              <a:buAutoNum type="arabicPeriod"/>
            </a:pPr>
            <a:r>
              <a:rPr lang="en-US" baseline="0" dirty="0" smtClean="0"/>
              <a:t>A weighted average for each of level of success was calculated.  A selection of 91-100% was considered to be 95%, 81-90% as 85% and so on.  A selection of 0 was considered as 0.  Answers of Don’t Know were now counted.</a:t>
            </a:r>
            <a:endParaRPr lang="en-US" baseline="0" dirty="0" smtClean="0"/>
          </a:p>
          <a:p>
            <a:pPr marL="228600" indent="-228600">
              <a:buFont typeface="Arial" panose="020B0604020202020204"/>
              <a:buAutoNum type="arabicPeriod"/>
            </a:pPr>
            <a:r>
              <a:rPr lang="en-US" baseline="0" dirty="0" smtClean="0"/>
              <a:t>A normalized value was calculated.  The weighted averages didn’t always add up to 100%.  For example, the weighted averages may have been 60% 30% and 20% for a total of 110%.  To normalize the values we divided by the total, to report 60/110, 30/110, and 20/110.</a:t>
            </a:r>
            <a:endParaRPr lang="en-US" dirty="0"/>
          </a:p>
        </p:txBody>
      </p:sp>
      <p:sp>
        <p:nvSpPr>
          <p:cNvPr id="4" name="Slide Number Placeholder 3"/>
          <p:cNvSpPr>
            <a:spLocks noGrp="1"/>
          </p:cNvSpPr>
          <p:nvPr>
            <p:ph type="sldNum" sz="quarter" idx="10"/>
          </p:nvPr>
        </p:nvSpPr>
        <p:spPr/>
        <p:txBody>
          <a:bodyPr/>
          <a:lstStyle/>
          <a:p>
            <a:fld id="{76D52BBF-4136-4340-8AD4-BEF8EE74C68B}"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 Id="rId3" Type="http://schemas.microsoft.com/office/2007/relationships/hdphoto" Target="../media/image24.wdp"/><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 Id="rId3" Type="http://schemas.microsoft.com/office/2007/relationships/hdphoto" Target="../media/image26.wdp"/><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 Id="rId3" Type="http://schemas.microsoft.com/office/2007/relationships/hdphoto" Target="../media/image28.wdp"/><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 Id="rId3" Type="http://schemas.microsoft.com/office/2007/relationships/hdphoto" Target="../media/image30.wdp"/><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 Id="rId3" Type="http://schemas.microsoft.com/office/2007/relationships/hdphoto" Target="../media/image32.wdp"/><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 Id="rId3" Type="http://schemas.microsoft.com/office/2007/relationships/hdphoto" Target="../media/image34.wdp"/><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 Id="rId3" Type="http://schemas.microsoft.com/office/2007/relationships/hdphoto" Target="../media/image36.wdp"/><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 Id="rId3" Type="http://schemas.microsoft.com/office/2007/relationships/hdphoto" Target="../media/image38.wdp"/><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 Id="rId3" Type="http://schemas.microsoft.com/office/2007/relationships/hdphoto" Target="../media/image40.wdp"/><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mpus Aerial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endParaRPr lang="en-US" dirty="0" smtClean="0"/>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endParaRPr lang="en-US" dirty="0" smtClean="0"/>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smtClean="0"/>
              <a:t>Chapter 23 Project Planning</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3" y="1584190"/>
            <a:ext cx="8682404"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smtClean="0"/>
              <a:t>Insert Text Here</a:t>
            </a:r>
            <a:endParaRPr lang="en-US" dirty="0" smtClean="0"/>
          </a:p>
          <a:p>
            <a:pPr lvl="1"/>
            <a:r>
              <a:rPr lang="en-US" dirty="0" smtClean="0"/>
              <a:t>Insert Text Here</a:t>
            </a:r>
            <a:endParaRPr lang="en-US" dirty="0" smtClean="0"/>
          </a:p>
          <a:p>
            <a:pPr lvl="2"/>
            <a:r>
              <a:rPr lang="en-US" dirty="0" smtClean="0"/>
              <a:t>Insert Text Here</a:t>
            </a:r>
            <a:endParaRPr lang="en-US" dirty="0" smtClean="0"/>
          </a:p>
          <a:p>
            <a:pPr lvl="3"/>
            <a:r>
              <a:rPr lang="en-US" dirty="0" smtClean="0"/>
              <a:t>Insert Text Here</a:t>
            </a:r>
            <a:endParaRPr lang="en-US" dirty="0" smtClean="0"/>
          </a:p>
          <a:p>
            <a:pPr lvl="4"/>
            <a:r>
              <a:rPr lang="en-US" sz="1000" dirty="0" smtClean="0"/>
              <a:t>Insert Text Here</a:t>
            </a:r>
            <a:endParaRPr lang="en-US" dirty="0" smtClean="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7088" y="0"/>
            <a:ext cx="7859712" cy="561975"/>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395288" y="1052513"/>
            <a:ext cx="8229600" cy="4525962"/>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1258888" y="6524625"/>
            <a:ext cx="6553200" cy="196850"/>
          </a:xfrm>
          <a:prstGeom prst="rect">
            <a:avLst/>
          </a:prstGeom>
        </p:spPr>
        <p:txBody>
          <a:bodyPr/>
          <a:lstStyle>
            <a:lvl1pPr>
              <a:defRPr/>
            </a:lvl1pPr>
          </a:lstStyle>
          <a:p>
            <a:r>
              <a:rPr lang="en-CA" smtClean="0"/>
              <a:t>Copyright 2014 Scott W. Ambler www.ambysoft.com/surveys/</a:t>
            </a:r>
            <a:endParaRPr lang="en-US"/>
          </a:p>
        </p:txBody>
      </p:sp>
      <p:sp>
        <p:nvSpPr>
          <p:cNvPr id="6" name="Slide Number Placeholder 5"/>
          <p:cNvSpPr>
            <a:spLocks noGrp="1"/>
          </p:cNvSpPr>
          <p:nvPr>
            <p:ph type="sldNum" sz="quarter" idx="12"/>
          </p:nvPr>
        </p:nvSpPr>
        <p:spPr/>
        <p:txBody>
          <a:bodyPr/>
          <a:lstStyle>
            <a:lvl1pPr>
              <a:defRPr/>
            </a:lvl1pPr>
          </a:lstStyle>
          <a:p>
            <a:fld id="{8AF9F5D6-A076-40B7-B4E4-89CD9C7490BD}"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4"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3"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5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5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9"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21"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bbio Center Skylin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endParaRPr lang="en-US" dirty="0" smtClean="0"/>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endParaRPr lang="en-US" dirty="0" smtClean="0"/>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smtClean="0"/>
              <a:t>Chapter 23 Project Planning</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20"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22"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endParaRPr lang="en-US" dirty="0" smtClean="0"/>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endParaRPr lang="en-US" dirty="0" smtClean="0"/>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smtClean="0"/>
              <a:t>Chapter 23 Project Planning</a:t>
            </a:r>
            <a:endParaRPr lang="en-US" dirty="0"/>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lvl1pPr>
              <a:defRPr/>
            </a:lvl1p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6" name="Text Placeholder 17"/>
          <p:cNvSpPr>
            <a:spLocks noGrp="1"/>
          </p:cNvSpPr>
          <p:nvPr>
            <p:ph type="body" sz="quarter" idx="13" hasCustomPrompt="1"/>
          </p:nvPr>
        </p:nvSpPr>
        <p:spPr>
          <a:xfrm>
            <a:off x="161128" y="2423885"/>
            <a:ext cx="8805158" cy="1907234"/>
          </a:xfrm>
          <a:prstGeom prst="rect">
            <a:avLst/>
          </a:prstGeom>
        </p:spPr>
        <p:txBody>
          <a:bodyPr anchor="ctr"/>
          <a:lstStyle>
            <a:lvl1pPr marL="0" indent="0" algn="ctr">
              <a:lnSpc>
                <a:spcPct val="90000"/>
              </a:lnSpc>
              <a:buNone/>
              <a:defRPr sz="3600" b="1"/>
            </a:lvl1pPr>
          </a:lstStyle>
          <a:p>
            <a:pPr lvl="0"/>
            <a:r>
              <a:rPr lang="en-US" dirty="0" smtClean="0">
                <a:solidFill>
                  <a:schemeClr val="tx1"/>
                </a:solidFill>
              </a:rPr>
              <a:t>Section Break Line 1</a:t>
            </a:r>
            <a:br>
              <a:rPr lang="en-US" dirty="0" smtClean="0">
                <a:solidFill>
                  <a:schemeClr val="tx1"/>
                </a:solidFill>
              </a:rPr>
            </a:br>
            <a:r>
              <a:rPr lang="en-US" dirty="0" smtClean="0">
                <a:solidFill>
                  <a:schemeClr val="tx1"/>
                </a:solidFill>
              </a:rPr>
              <a:t>Section Break Line 2</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aseline="0">
                <a:solidFill>
                  <a:schemeClr val="tx1"/>
                </a:solidFill>
              </a:defRPr>
            </a:lvl1pPr>
          </a:lstStyle>
          <a:p>
            <a:r>
              <a:rPr lang="en-US" dirty="0" smtClean="0"/>
              <a:t>Click to Insert Image</a:t>
            </a:r>
            <a:endParaRPr lang="en-US" dirty="0"/>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5060870"/>
            <a:ext cx="9144000" cy="975360"/>
          </a:xfrm>
          <a:prstGeom prst="rect">
            <a:avLst/>
          </a:prstGeom>
        </p:spPr>
      </p:pic>
      <p:sp>
        <p:nvSpPr>
          <p:cNvPr id="10" name="Text Placeholder 17"/>
          <p:cNvSpPr>
            <a:spLocks noGrp="1"/>
          </p:cNvSpPr>
          <p:nvPr>
            <p:ph type="body" sz="quarter" idx="13" hasCustomPrompt="1"/>
          </p:nvPr>
        </p:nvSpPr>
        <p:spPr>
          <a:xfrm>
            <a:off x="161128" y="5468393"/>
            <a:ext cx="8805158" cy="1175183"/>
          </a:xfrm>
          <a:prstGeom prst="rect">
            <a:avLst/>
          </a:prstGeom>
        </p:spPr>
        <p:txBody>
          <a:bodyPr anchor="ctr"/>
          <a:lstStyle>
            <a:lvl1pPr marL="0" indent="0" algn="ctr">
              <a:lnSpc>
                <a:spcPct val="90000"/>
              </a:lnSpc>
              <a:buNone/>
              <a:defRPr sz="3900" b="1"/>
            </a:lvl1pPr>
          </a:lstStyle>
          <a:p>
            <a:pPr lvl="0"/>
            <a:r>
              <a:rPr lang="en-US" dirty="0" smtClean="0">
                <a:solidFill>
                  <a:schemeClr val="tx1"/>
                </a:solidFill>
              </a:rPr>
              <a:t>Section Break Line 1</a:t>
            </a:r>
            <a:br>
              <a:rPr lang="en-US" dirty="0" smtClean="0">
                <a:solidFill>
                  <a:schemeClr val="tx1"/>
                </a:solidFill>
              </a:rPr>
            </a:br>
            <a:r>
              <a:rPr lang="en-US" dirty="0" smtClean="0">
                <a:solidFill>
                  <a:schemeClr val="tx1"/>
                </a:solidFill>
              </a:rPr>
              <a:t>Section Break Line 2</a:t>
            </a:r>
            <a:endParaRPr lang="en-US" dirty="0"/>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panose="02020603050405020304"/>
                <a:cs typeface="Times New Roman" panose="02020603050405020304"/>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Insert Quote or Excerpt Here</a:t>
            </a:r>
            <a:endParaRPr lang="en-US" dirty="0" smtClean="0"/>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800" baseline="0"/>
            </a:lvl1pPr>
          </a:lstStyle>
          <a:p>
            <a:pPr lvl="0"/>
            <a:r>
              <a:rPr lang="en-US" dirty="0" smtClean="0"/>
              <a:t>Insert Quote Attribution Here</a:t>
            </a:r>
            <a:endParaRPr lang="en-US" dirty="0"/>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320315" y="4701328"/>
            <a:ext cx="557893" cy="371928"/>
          </a:xfrm>
          <a:prstGeom prst="rect">
            <a:avLst/>
          </a:prstGeom>
        </p:spPr>
      </p:pic>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910EA7FC-2F29-4B52-8A4F-4DFCB8F7D650}" type="slidenum">
              <a:rPr lang="en-US" smtClean="0"/>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227013" y="2558866"/>
            <a:ext cx="4717335" cy="3535027"/>
          </a:xfrm>
          <a:prstGeom prst="rect">
            <a:avLst/>
          </a:prstGeom>
        </p:spPr>
        <p:txBody>
          <a:bodyPr vert="horz"/>
          <a:lstStyle>
            <a:lvl1pPr marL="342900" indent="-342900">
              <a:spcBef>
                <a:spcPts val="0"/>
              </a:spcBef>
              <a:spcAft>
                <a:spcPts val="1200"/>
              </a:spcAft>
              <a:buFont typeface="Arial" panose="020B0604020202020204"/>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
        <p:nvSpPr>
          <p:cNvPr id="3" name="Picture Placeholder 2"/>
          <p:cNvSpPr>
            <a:spLocks noGrp="1"/>
          </p:cNvSpPr>
          <p:nvPr>
            <p:ph type="pic" sz="quarter" idx="15" hasCustomPrompt="1"/>
          </p:nvPr>
        </p:nvSpPr>
        <p:spPr>
          <a:xfrm>
            <a:off x="5162932" y="2558866"/>
            <a:ext cx="3755643" cy="3114821"/>
          </a:xfrm>
          <a:prstGeom prst="rect">
            <a:avLst/>
          </a:prstGeom>
        </p:spPr>
        <p:txBody>
          <a:bodyPr anchor="ctr"/>
          <a:lstStyle>
            <a:lvl1pPr marL="0" indent="0" algn="ctr">
              <a:buNone/>
              <a:defRPr sz="1600"/>
            </a:lvl1pPr>
          </a:lstStyle>
          <a:p>
            <a:r>
              <a:rPr lang="en-US" dirty="0" smtClean="0"/>
              <a:t>Click to Insert Image</a:t>
            </a:r>
            <a:endParaRPr lang="en-US" dirty="0"/>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5118100" y="2556650"/>
            <a:ext cx="3755644" cy="1594401"/>
          </a:xfrm>
          <a:prstGeom prst="rect">
            <a:avLst/>
          </a:prstGeom>
          <a:noFill/>
        </p:spPr>
        <p:txBody>
          <a:bodyPr anchor="ctr"/>
          <a:lstStyle>
            <a:lvl1pPr marL="0" indent="0" algn="ctr">
              <a:buNone/>
              <a:defRPr lang="en-US" sz="1600" b="0" kern="1200" baseline="0" dirty="0">
                <a:solidFill>
                  <a:schemeClr val="tx1"/>
                </a:solidFill>
                <a:effectLst/>
                <a:latin typeface="Century Gothic"/>
                <a:ea typeface="+mn-ea"/>
                <a:cs typeface="Century Gothic"/>
              </a:defRPr>
            </a:lvl1pPr>
          </a:lstStyle>
          <a:p>
            <a:r>
              <a:rPr lang="en-US" dirty="0" smtClean="0"/>
              <a:t>Click to Insert Image</a:t>
            </a:r>
            <a:endParaRPr lang="en-US" dirty="0"/>
          </a:p>
        </p:txBody>
      </p:sp>
      <p:sp>
        <p:nvSpPr>
          <p:cNvPr id="12" name="Text Placeholder 2"/>
          <p:cNvSpPr>
            <a:spLocks noGrp="1"/>
          </p:cNvSpPr>
          <p:nvPr>
            <p:ph type="body" sz="quarter" idx="12" hasCustomPrompt="1"/>
          </p:nvPr>
        </p:nvSpPr>
        <p:spPr>
          <a:xfrm>
            <a:off x="227013" y="2556650"/>
            <a:ext cx="4679423" cy="3354960"/>
          </a:xfrm>
          <a:prstGeom prst="rect">
            <a:avLst/>
          </a:prstGeom>
        </p:spPr>
        <p:txBody>
          <a:bodyPr vert="horz"/>
          <a:lstStyle>
            <a:lvl1pPr marL="342900" indent="-342900">
              <a:spcBef>
                <a:spcPts val="0"/>
              </a:spcBef>
              <a:spcAft>
                <a:spcPts val="1200"/>
              </a:spcAft>
              <a:buFont typeface="Arial" panose="020B0604020202020204"/>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Picture Placeholder 7"/>
          <p:cNvSpPr>
            <a:spLocks noGrp="1"/>
          </p:cNvSpPr>
          <p:nvPr>
            <p:ph type="pic" sz="quarter" idx="17" hasCustomPrompt="1"/>
          </p:nvPr>
        </p:nvSpPr>
        <p:spPr>
          <a:xfrm>
            <a:off x="5118100" y="4309948"/>
            <a:ext cx="3755644" cy="1594401"/>
          </a:xfrm>
          <a:prstGeom prst="rect">
            <a:avLst/>
          </a:prstGeom>
          <a:noFill/>
        </p:spPr>
        <p:txBody>
          <a:bodyPr anchor="ctr"/>
          <a:lstStyle>
            <a:lvl1pPr marL="0" indent="0" algn="ctr">
              <a:buNone/>
              <a:defRPr sz="1600" b="0">
                <a:solidFill>
                  <a:schemeClr val="tx1"/>
                </a:solidFill>
                <a:effectLst/>
              </a:defRPr>
            </a:lvl1pPr>
          </a:lstStyle>
          <a:p>
            <a:r>
              <a:rPr lang="en-US" dirty="0" smtClean="0"/>
              <a:t>Click to Insert Image</a:t>
            </a:r>
            <a:endParaRPr lang="en-US" dirty="0"/>
          </a:p>
        </p:txBody>
      </p:sp>
      <p:sp>
        <p:nvSpPr>
          <p:cNvPr id="8"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
        <p:nvSpPr>
          <p:cNvPr id="15"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defRPr>
            </a:lvl1pPr>
          </a:lstStyle>
          <a:p>
            <a:r>
              <a:rPr lang="en-US" dirty="0" smtClean="0"/>
              <a:t>Click to Insert Image</a:t>
            </a:r>
            <a:endParaRPr lang="en-US" dirty="0"/>
          </a:p>
        </p:txBody>
      </p:sp>
      <p:sp>
        <p:nvSpPr>
          <p:cNvPr id="12" name="Text Placeholder 2"/>
          <p:cNvSpPr>
            <a:spLocks noGrp="1"/>
          </p:cNvSpPr>
          <p:nvPr>
            <p:ph type="body" sz="quarter" idx="12" hasCustomPrompt="1"/>
          </p:nvPr>
        </p:nvSpPr>
        <p:spPr>
          <a:xfrm>
            <a:off x="227013" y="1573229"/>
            <a:ext cx="4688901" cy="4520664"/>
          </a:xfrm>
          <a:prstGeom prst="rect">
            <a:avLst/>
          </a:prstGeom>
        </p:spPr>
        <p:txBody>
          <a:bodyPr vert="horz"/>
          <a:lstStyle>
            <a:lvl1pPr marL="342900" indent="-342900">
              <a:spcBef>
                <a:spcPts val="0"/>
              </a:spcBef>
              <a:spcAft>
                <a:spcPts val="1200"/>
              </a:spcAft>
              <a:buFont typeface="Arial" panose="020B0604020202020204"/>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defRPr>
            </a:lvl1pPr>
          </a:lstStyle>
          <a:p>
            <a:r>
              <a:rPr lang="en-US" dirty="0" smtClean="0"/>
              <a:t>Click to Insert Image</a:t>
            </a:r>
            <a:endParaRPr lang="en-US" dirty="0"/>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defRPr>
            </a:lvl1pPr>
          </a:lstStyle>
          <a:p>
            <a:r>
              <a:rPr lang="en-US" dirty="0" smtClean="0"/>
              <a:t>Click to Insert Image</a:t>
            </a:r>
            <a:endParaRPr lang="en-US" dirty="0"/>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defRPr>
            </a:lvl1pPr>
          </a:lstStyle>
          <a:p>
            <a:r>
              <a:rPr lang="en-US" dirty="0" smtClean="0"/>
              <a:t>Click to Insert Image</a:t>
            </a:r>
            <a:endParaRPr lang="en-US" dirty="0"/>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
        <p:nvSpPr>
          <p:cNvPr id="14"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844679"/>
            <a:ext cx="4557485" cy="4116584"/>
          </a:xfrm>
          <a:prstGeom prst="rect">
            <a:avLst/>
          </a:prstGeom>
          <a:noFill/>
        </p:spPr>
        <p:txBody>
          <a:bodyPr anchor="ctr"/>
          <a:lstStyle>
            <a:lvl1pPr marL="0" indent="0" algn="ctr">
              <a:buNone/>
              <a:defRPr sz="1600" b="0" i="0" baseline="0">
                <a:solidFill>
                  <a:schemeClr val="tx1"/>
                </a:solidFill>
                <a:effectLst/>
              </a:defRPr>
            </a:lvl1pPr>
          </a:lstStyle>
          <a:p>
            <a:r>
              <a:rPr lang="en-US" dirty="0" smtClean="0"/>
              <a:t>Click to Insert Image</a:t>
            </a:r>
            <a:endParaRPr lang="en-US" dirty="0"/>
          </a:p>
        </p:txBody>
      </p:sp>
      <p:sp>
        <p:nvSpPr>
          <p:cNvPr id="35" name="Picture Placeholder 7"/>
          <p:cNvSpPr>
            <a:spLocks noGrp="1"/>
          </p:cNvSpPr>
          <p:nvPr>
            <p:ph type="pic" sz="quarter" idx="24" hasCustomPrompt="1"/>
          </p:nvPr>
        </p:nvSpPr>
        <p:spPr>
          <a:xfrm>
            <a:off x="4884057" y="3956507"/>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36" name="Picture Placeholder 7"/>
          <p:cNvSpPr>
            <a:spLocks noGrp="1"/>
          </p:cNvSpPr>
          <p:nvPr>
            <p:ph type="pic" sz="quarter" idx="25" hasCustomPrompt="1"/>
          </p:nvPr>
        </p:nvSpPr>
        <p:spPr>
          <a:xfrm>
            <a:off x="4884057" y="1844679"/>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4" name="Text Placeholder 3"/>
          <p:cNvSpPr>
            <a:spLocks noGrp="1"/>
          </p:cNvSpPr>
          <p:nvPr>
            <p:ph type="body" sz="quarter" idx="28" hasCustomPrompt="1"/>
          </p:nvPr>
        </p:nvSpPr>
        <p:spPr>
          <a:xfrm>
            <a:off x="7206343" y="1844681"/>
            <a:ext cx="1720170"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
        <p:nvSpPr>
          <p:cNvPr id="9"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
        <p:nvSpPr>
          <p:cNvPr id="11"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4" name="Text Placeholder 3"/>
          <p:cNvSpPr>
            <a:spLocks noGrp="1"/>
          </p:cNvSpPr>
          <p:nvPr>
            <p:ph type="body" sz="quarter" idx="28" hasCustomPrompt="1"/>
          </p:nvPr>
        </p:nvSpPr>
        <p:spPr>
          <a:xfrm>
            <a:off x="6792686" y="1901543"/>
            <a:ext cx="2133827"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
        <p:nvSpPr>
          <p:cNvPr id="9" name="Picture Placeholder 7"/>
          <p:cNvSpPr>
            <a:spLocks noGrp="1" noChangeAspect="1"/>
          </p:cNvSpPr>
          <p:nvPr>
            <p:ph type="pic" sz="quarter" idx="29" hasCustomPrompt="1"/>
          </p:nvPr>
        </p:nvSpPr>
        <p:spPr>
          <a:xfrm>
            <a:off x="239486"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10" name="Picture Placeholder 7"/>
          <p:cNvSpPr>
            <a:spLocks noGrp="1" noChangeAspect="1"/>
          </p:cNvSpPr>
          <p:nvPr>
            <p:ph type="pic" sz="quarter" idx="30" hasCustomPrompt="1"/>
          </p:nvPr>
        </p:nvSpPr>
        <p:spPr>
          <a:xfrm>
            <a:off x="2416629"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11" name="Picture Placeholder 7"/>
          <p:cNvSpPr>
            <a:spLocks noGrp="1" noChangeAspect="1"/>
          </p:cNvSpPr>
          <p:nvPr>
            <p:ph type="pic" sz="quarter" idx="31" hasCustomPrompt="1"/>
          </p:nvPr>
        </p:nvSpPr>
        <p:spPr>
          <a:xfrm>
            <a:off x="2416629"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12" name="Picture Placeholder 7"/>
          <p:cNvSpPr>
            <a:spLocks noGrp="1" noChangeAspect="1"/>
          </p:cNvSpPr>
          <p:nvPr>
            <p:ph type="pic" sz="quarter" idx="32" hasCustomPrompt="1"/>
          </p:nvPr>
        </p:nvSpPr>
        <p:spPr>
          <a:xfrm>
            <a:off x="4593771"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13" name="Picture Placeholder 7"/>
          <p:cNvSpPr>
            <a:spLocks noGrp="1" noChangeAspect="1"/>
          </p:cNvSpPr>
          <p:nvPr>
            <p:ph type="pic" sz="quarter" idx="33" hasCustomPrompt="1"/>
          </p:nvPr>
        </p:nvSpPr>
        <p:spPr>
          <a:xfrm>
            <a:off x="4593771"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1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
        <p:nvSpPr>
          <p:cNvPr id="1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mpus Aerial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endParaRPr lang="en-US" dirty="0" smtClean="0"/>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endParaRPr lang="en-US" dirty="0" smtClean="0"/>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smtClean="0"/>
              <a:t>Chapter 23 Project Planning</a:t>
            </a:r>
            <a:endParaRPr lang="en-US"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1" name="Text Placeholder 3"/>
          <p:cNvSpPr>
            <a:spLocks noGrp="1"/>
          </p:cNvSpPr>
          <p:nvPr>
            <p:ph type="body" sz="quarter" idx="29" hasCustomPrompt="1"/>
          </p:nvPr>
        </p:nvSpPr>
        <p:spPr>
          <a:xfrm>
            <a:off x="239939" y="2046288"/>
            <a:ext cx="2263775" cy="276225"/>
          </a:xfrm>
          <a:prstGeom prst="rect">
            <a:avLst/>
          </a:prstGeom>
        </p:spPr>
        <p:txBody>
          <a:bodyPr vert="horz" anchor="ctr"/>
          <a:lstStyle>
            <a:lvl1pPr marL="0" indent="0">
              <a:buNone/>
              <a:defRPr sz="1600" b="1" baseline="0"/>
            </a:lvl1pPr>
          </a:lstStyle>
          <a:p>
            <a:pPr lvl="0"/>
            <a:r>
              <a:rPr lang="en-US" dirty="0" smtClean="0"/>
              <a:t>Figure Title</a:t>
            </a:r>
            <a:endParaRPr lang="en-US" dirty="0"/>
          </a:p>
        </p:txBody>
      </p:sp>
      <p:sp>
        <p:nvSpPr>
          <p:cNvPr id="7"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
        <p:nvSpPr>
          <p:cNvPr id="14" name="Content Placeholder 3"/>
          <p:cNvSpPr>
            <a:spLocks noGrp="1"/>
          </p:cNvSpPr>
          <p:nvPr>
            <p:ph sz="half" idx="13" hasCustomPrompt="1"/>
          </p:nvPr>
        </p:nvSpPr>
        <p:spPr>
          <a:xfrm>
            <a:off x="2652483" y="2046288"/>
            <a:ext cx="6241143"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6625772"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4" name="Text Placeholder 3"/>
          <p:cNvSpPr>
            <a:spLocks noGrp="1"/>
          </p:cNvSpPr>
          <p:nvPr>
            <p:ph type="body" sz="quarter" idx="29" hasCustomPrompt="1"/>
          </p:nvPr>
        </p:nvSpPr>
        <p:spPr>
          <a:xfrm>
            <a:off x="6626225" y="2046288"/>
            <a:ext cx="2263775" cy="276225"/>
          </a:xfrm>
          <a:prstGeom prst="rect">
            <a:avLst/>
          </a:prstGeom>
        </p:spPr>
        <p:txBody>
          <a:bodyPr vert="horz"/>
          <a:lstStyle>
            <a:lvl1pPr marL="0" indent="0">
              <a:buNone/>
              <a:defRPr sz="1600" b="1" baseline="0"/>
            </a:lvl1pPr>
          </a:lstStyle>
          <a:p>
            <a:pPr lvl="0"/>
            <a:r>
              <a:rPr lang="en-US" dirty="0" smtClean="0"/>
              <a:t>Figure Title</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
        <p:nvSpPr>
          <p:cNvPr id="10"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
        <p:nvSpPr>
          <p:cNvPr id="11" name="Content Placeholder 3"/>
          <p:cNvSpPr>
            <a:spLocks noGrp="1"/>
          </p:cNvSpPr>
          <p:nvPr>
            <p:ph sz="half" idx="13" hasCustomPrompt="1"/>
          </p:nvPr>
        </p:nvSpPr>
        <p:spPr>
          <a:xfrm>
            <a:off x="227013" y="1819728"/>
            <a:ext cx="6253615"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
        <p:nvSpPr>
          <p:cNvPr id="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
        <p:nvSpPr>
          <p:cNvPr id="5" name="Content Placeholder 3"/>
          <p:cNvSpPr>
            <a:spLocks noGrp="1"/>
          </p:cNvSpPr>
          <p:nvPr>
            <p:ph sz="half" idx="13" hasCustomPrompt="1"/>
          </p:nvPr>
        </p:nvSpPr>
        <p:spPr>
          <a:xfrm>
            <a:off x="227013" y="1651000"/>
            <a:ext cx="8481556" cy="4430955"/>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620616"/>
            <a:ext cx="4217444" cy="3203322"/>
          </a:xfrm>
          <a:prstGeom prst="rect">
            <a:avLst/>
          </a:prstGeom>
        </p:spPr>
        <p:txBody>
          <a:bodyPr>
            <a:noAutofit/>
          </a:bodyPr>
          <a:lstStyle>
            <a:lvl1pPr marL="0" indent="0" algn="ctr">
              <a:buNone/>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1</a:t>
            </a:r>
            <a:endParaRPr lang="en-US" dirty="0"/>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5" name="Content Placeholder 3"/>
          <p:cNvSpPr>
            <a:spLocks noGrp="1"/>
          </p:cNvSpPr>
          <p:nvPr>
            <p:ph sz="half" idx="29" hasCustomPrompt="1"/>
          </p:nvPr>
        </p:nvSpPr>
        <p:spPr>
          <a:xfrm>
            <a:off x="4672705" y="1620616"/>
            <a:ext cx="4217756" cy="3203322"/>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2</a:t>
            </a:r>
            <a:endParaRPr lang="en-US" dirty="0"/>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1371600" y="5240939"/>
            <a:ext cx="6400800" cy="1298388"/>
          </a:xfrm>
          <a:prstGeom prst="rect">
            <a:avLst/>
          </a:prstGeom>
        </p:spPr>
        <p:txBody>
          <a:bodyPr anchor="ctr"/>
          <a:lstStyle>
            <a:lvl1pPr marL="0" indent="0" algn="ctr">
              <a:buNone/>
              <a:defRPr sz="2000" baseline="0">
                <a:solidFill>
                  <a:schemeClr val="tx1">
                    <a:tint val="75000"/>
                  </a:schemeClr>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Here</a:t>
            </a:r>
            <a:endParaRPr lang="en-US" dirty="0" smtClean="0"/>
          </a:p>
          <a:p>
            <a:r>
              <a:rPr lang="en-US" dirty="0" smtClean="0"/>
              <a:t>Email Here</a:t>
            </a:r>
            <a:endParaRPr lang="en-US" dirty="0" smtClean="0"/>
          </a:p>
          <a:p>
            <a:r>
              <a:rPr lang="en-US" dirty="0" smtClean="0"/>
              <a:t>Phone Here</a:t>
            </a:r>
            <a:endParaRPr lang="en-US" dirty="0" smtClean="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mpus Aerial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endParaRPr lang="en-US" dirty="0" smtClean="0"/>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endParaRPr lang="en-US" dirty="0" smtClean="0"/>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smtClean="0"/>
              <a:t>Chapter 23 Project Planning</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mpus Aerial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endParaRPr lang="en-US" dirty="0" smtClean="0"/>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endParaRPr lang="en-US" dirty="0" smtClean="0"/>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smtClean="0"/>
              <a:t>Chapter 23 Project Planning</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trac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icture 8"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ext Placeholder 17"/>
          <p:cNvSpPr>
            <a:spLocks noGrp="1"/>
          </p:cNvSpPr>
          <p:nvPr>
            <p:ph type="body" sz="quarter" idx="13" hasCustomPrompt="1"/>
          </p:nvPr>
        </p:nvSpPr>
        <p:spPr>
          <a:xfrm>
            <a:off x="123825" y="1364340"/>
            <a:ext cx="6284232" cy="2714173"/>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23826" y="4209142"/>
            <a:ext cx="5014232" cy="1908629"/>
          </a:xfrm>
          <a:prstGeom prst="rect">
            <a:avLst/>
          </a:prstGeom>
        </p:spPr>
        <p:txBody>
          <a:bodyPr/>
          <a:lstStyle>
            <a:lvl1pPr marL="0" indent="0">
              <a:buNone/>
              <a:defRPr sz="22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endParaRPr lang="en-US" dirty="0" smtClean="0"/>
          </a:p>
        </p:txBody>
      </p:sp>
      <p:pic>
        <p:nvPicPr>
          <p:cNvPr id="10" name="Picture 9"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6" name="Text Placeholder 19"/>
          <p:cNvSpPr>
            <a:spLocks noGrp="1"/>
          </p:cNvSpPr>
          <p:nvPr>
            <p:ph type="body" sz="quarter" idx="14" hasCustomPrompt="1"/>
          </p:nvPr>
        </p:nvSpPr>
        <p:spPr>
          <a:xfrm>
            <a:off x="5275943" y="4209143"/>
            <a:ext cx="3708400" cy="1909309"/>
          </a:xfrm>
          <a:prstGeom prst="rect">
            <a:avLst/>
          </a:prstGeom>
        </p:spPr>
        <p:txBody>
          <a:bodyPr/>
          <a:lstStyle>
            <a:lvl1pPr marL="0" indent="0" algn="r">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endParaRPr lang="en-US" dirty="0" smtClean="0"/>
          </a:p>
        </p:txBody>
      </p:sp>
      <p:sp>
        <p:nvSpPr>
          <p:cNvPr id="13" name="Footer Placeholder 4"/>
          <p:cNvSpPr>
            <a:spLocks noGrp="1"/>
          </p:cNvSpPr>
          <p:nvPr>
            <p:ph type="ftr" sz="quarter" idx="16"/>
          </p:nvPr>
        </p:nvSpPr>
        <p:spPr>
          <a:xfrm>
            <a:off x="6047030" y="6520372"/>
            <a:ext cx="2938212" cy="201103"/>
          </a:xfrm>
        </p:spPr>
        <p:txBody>
          <a:bodyPr/>
          <a:lstStyle/>
          <a:p>
            <a:r>
              <a:rPr lang="en-US" dirty="0" smtClean="0"/>
              <a:t>Chapter 23 Project Planning</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6" name="Text Placeholder 2"/>
          <p:cNvSpPr>
            <a:spLocks noGrp="1"/>
          </p:cNvSpPr>
          <p:nvPr>
            <p:ph type="body" sz="quarter" idx="12" hasCustomPrompt="1"/>
          </p:nvPr>
        </p:nvSpPr>
        <p:spPr>
          <a:xfrm>
            <a:off x="227013" y="2558866"/>
            <a:ext cx="8691562"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panose="020B0604020202020204"/>
              <a:buChar char="•"/>
              <a:defRPr sz="1600"/>
            </a:lvl2pPr>
            <a:lvl3pPr marL="1143000" indent="-228600">
              <a:spcBef>
                <a:spcPts val="0"/>
              </a:spcBef>
              <a:spcAft>
                <a:spcPts val="1200"/>
              </a:spcAft>
              <a:buFont typeface="Arial" panose="020B0604020202020204"/>
              <a:buChar char="•"/>
              <a:defRPr sz="1400" baseline="0"/>
            </a:lvl3pPr>
            <a:lvl4pPr marL="1657350" indent="-285750">
              <a:spcBef>
                <a:spcPts val="0"/>
              </a:spcBef>
              <a:spcAft>
                <a:spcPts val="1200"/>
              </a:spcAft>
              <a:buFont typeface="Arial" panose="020B0604020202020204"/>
              <a:buChar char="•"/>
              <a:defRPr sz="1200" baseline="0"/>
            </a:lvl4pPr>
            <a:lvl5pPr marL="2057400" indent="-228600">
              <a:spcBef>
                <a:spcPts val="0"/>
              </a:spcBef>
              <a:spcAft>
                <a:spcPts val="1200"/>
              </a:spcAft>
              <a:buFont typeface="Arial" panose="020B0604020202020204"/>
              <a:buChar char="•"/>
              <a:defRPr sz="1000"/>
            </a:lvl5pPr>
          </a:lstStyle>
          <a:p>
            <a:pPr lvl="0"/>
            <a:r>
              <a:rPr lang="en-US" dirty="0" smtClean="0"/>
              <a:t>Insert Bullets Here</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endParaRPr lang="en-US" dirty="0" smtClean="0"/>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fld>
            <a:endParaRPr lang="en-US" dirty="0"/>
          </a:p>
        </p:txBody>
      </p:sp>
      <p:sp>
        <p:nvSpPr>
          <p:cNvPr id="9" name="Text Placeholder 8"/>
          <p:cNvSpPr>
            <a:spLocks noGrp="1"/>
          </p:cNvSpPr>
          <p:nvPr>
            <p:ph type="body" sz="quarter" idx="15" hasCustomPrompt="1"/>
          </p:nvPr>
        </p:nvSpPr>
        <p:spPr>
          <a:xfrm>
            <a:off x="227013" y="2573615"/>
            <a:ext cx="8691562"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smtClean="0"/>
              <a:t>Insert Text Here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file://localhost/Users/jasonrodriguez/Projects/Power%20Points/FINAL%20Template/images/images/PPT_Template_Header.png" TargetMode="Externa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image" Target="file://localhost/Users/jasonrodriguez/Projects/Power%20Points/FINAL%20Template/images/images/PPT_Template_Header.png"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3" Type="http://schemas.openxmlformats.org/officeDocument/2006/relationships/theme" Target="../theme/theme3.xml"/><Relationship Id="rId22" Type="http://schemas.openxmlformats.org/officeDocument/2006/relationships/image" Target="file://localhost/Users/jasonrodriguez/Projects/Power%20Points/FINAL%20Template/images/images/PPT_Template_Header.png" TargetMode="External"/><Relationship Id="rId21" Type="http://schemas.openxmlformats.org/officeDocument/2006/relationships/image" Target="../media/image12.png"/><Relationship Id="rId20" Type="http://schemas.openxmlformats.org/officeDocument/2006/relationships/image" Target="../media/image11.png"/><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9" Type="http://schemas.openxmlformats.org/officeDocument/2006/relationships/theme" Target="../theme/theme7.xml"/><Relationship Id="rId8" Type="http://schemas.openxmlformats.org/officeDocument/2006/relationships/image" Target="file://localhost/Users/jasonrodriguez/Projects/Power%20Points/FINAL%20Template/images/images/PPT_Template_Header.png" TargetMode="Externa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7" Type="http://schemas.openxmlformats.org/officeDocument/2006/relationships/image" Target="file://localhost/Users/jasonrodriguez/Projects/Power%20Points/FINAL%20Template/images/images/PPT_Template_Header.png"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96116" y="6605986"/>
            <a:ext cx="2938212" cy="201103"/>
          </a:xfrm>
          <a:prstGeom prst="rect">
            <a:avLst/>
          </a:prstGeom>
        </p:spPr>
        <p:txBody>
          <a:bodyPr vert="horz" lIns="91440" tIns="45720" rIns="91440" bIns="45720" rtlCol="0" anchor="ctr"/>
          <a:lstStyle>
            <a:lvl1pPr algn="l">
              <a:defRPr sz="1200" spc="0">
                <a:solidFill>
                  <a:schemeClr val="tx1"/>
                </a:solidFill>
                <a:latin typeface="Century Gothic"/>
                <a:cs typeface="Century Gothic"/>
              </a:defRPr>
            </a:lvl1pPr>
          </a:lstStyle>
          <a:p>
            <a:r>
              <a:rPr lang="en-US" dirty="0" smtClean="0"/>
              <a:t>Chapter 23 Project Planning</a:t>
            </a:r>
            <a:endParaRPr lang="en-US" dirty="0"/>
          </a:p>
        </p:txBody>
      </p:sp>
      <p:sp>
        <p:nvSpPr>
          <p:cNvPr id="3" name="Text Placeholder 2"/>
          <p:cNvSpPr txBox="1"/>
          <p:nvPr userDrawn="1"/>
        </p:nvSpPr>
        <p:spPr>
          <a:xfrm>
            <a:off x="227013" y="1584190"/>
            <a:ext cx="8682404" cy="4511810"/>
          </a:xfrm>
          <a:prstGeom prst="rect">
            <a:avLst/>
          </a:prstGeom>
        </p:spPr>
        <p:txBody>
          <a:bodyPr vert="horz"/>
          <a:lstStyle>
            <a:lvl1pPr marL="0" indent="0" algn="l" defTabSz="457200" rtl="0" eaLnBrk="1" latinLnBrk="0" hangingPunct="1">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0" algn="l" defTabSz="457200" rtl="0" eaLnBrk="1" latinLnBrk="0" hangingPunct="1">
              <a:spcBef>
                <a:spcPts val="0"/>
              </a:spcBef>
              <a:spcAft>
                <a:spcPts val="1200"/>
              </a:spcAft>
              <a:buFontTx/>
              <a:buNone/>
              <a:defRPr sz="1600" kern="1200" baseline="0">
                <a:solidFill>
                  <a:schemeClr val="tx1"/>
                </a:solidFill>
                <a:latin typeface="+mn-lt"/>
                <a:ea typeface="+mn-ea"/>
                <a:cs typeface="+mn-cs"/>
              </a:defRPr>
            </a:lvl2pPr>
            <a:lvl3pPr marL="914400" indent="0" algn="l" defTabSz="457200" rtl="0" eaLnBrk="1" latinLnBrk="0" hangingPunct="1">
              <a:spcBef>
                <a:spcPts val="0"/>
              </a:spcBef>
              <a:spcAft>
                <a:spcPts val="1200"/>
              </a:spcAft>
              <a:buFont typeface="Arial" panose="020B0604020202020204" pitchFamily="34" charset="0"/>
              <a:buNone/>
              <a:defRPr sz="1400" kern="1200" baseline="0">
                <a:solidFill>
                  <a:schemeClr val="tx1"/>
                </a:solidFill>
                <a:latin typeface="+mn-lt"/>
                <a:ea typeface="+mn-ea"/>
                <a:cs typeface="+mn-cs"/>
              </a:defRPr>
            </a:lvl3pPr>
            <a:lvl4pPr marL="1371600" indent="0" algn="l" defTabSz="457200" rtl="0" eaLnBrk="1" latinLnBrk="0" hangingPunct="1">
              <a:spcBef>
                <a:spcPts val="0"/>
              </a:spcBef>
              <a:spcAft>
                <a:spcPts val="1200"/>
              </a:spcAft>
              <a:buFont typeface="Arial" panose="020B0604020202020204" pitchFamily="34" charset="0"/>
              <a:buNone/>
              <a:defRPr sz="1200" kern="1200" baseline="0">
                <a:solidFill>
                  <a:schemeClr val="tx1"/>
                </a:solidFill>
                <a:latin typeface="+mn-lt"/>
                <a:ea typeface="+mn-ea"/>
                <a:cs typeface="+mn-cs"/>
              </a:defRPr>
            </a:lvl4pPr>
            <a:lvl5pPr marL="1828800" indent="0" algn="l" defTabSz="457200" rtl="0" eaLnBrk="1" latinLnBrk="0" hangingPunct="1">
              <a:spcBef>
                <a:spcPts val="0"/>
              </a:spcBef>
              <a:spcAft>
                <a:spcPts val="1200"/>
              </a:spcAft>
              <a:buFont typeface="Arial" panose="020B0604020202020204" pitchFamily="34" charset="0"/>
              <a:buNone/>
              <a:defRPr sz="1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sz="2000" dirty="0" smtClean="0"/>
              <a:t>Insert Text Here</a:t>
            </a:r>
            <a:endParaRPr lang="en-US" sz="2000" dirty="0" smtClean="0"/>
          </a:p>
          <a:p>
            <a:pPr lvl="1"/>
            <a:r>
              <a:rPr lang="en-US" sz="1800" dirty="0" smtClean="0"/>
              <a:t>Insert Text Here</a:t>
            </a:r>
            <a:endParaRPr lang="en-US" sz="1800" dirty="0" smtClean="0"/>
          </a:p>
          <a:p>
            <a:pPr lvl="2"/>
            <a:r>
              <a:rPr lang="en-US" sz="1600" dirty="0" smtClean="0"/>
              <a:t>Insert Text Here</a:t>
            </a:r>
            <a:endParaRPr lang="en-US" sz="1600" dirty="0" smtClean="0"/>
          </a:p>
          <a:p>
            <a:pPr lvl="3"/>
            <a:r>
              <a:rPr lang="en-US" sz="1400" dirty="0" smtClean="0"/>
              <a:t>Insert Text Here</a:t>
            </a:r>
            <a:endParaRPr lang="en-US" sz="1400" dirty="0" smtClean="0"/>
          </a:p>
          <a:p>
            <a:pPr lvl="4"/>
            <a:r>
              <a:rPr lang="en-US" sz="1050" dirty="0" smtClean="0"/>
              <a:t>Insert Text Here</a:t>
            </a:r>
            <a:endParaRPr lang="en-US" sz="1050" dirty="0" smtClean="0"/>
          </a:p>
        </p:txBody>
      </p:sp>
      <p:sp>
        <p:nvSpPr>
          <p:cNvPr id="4" name="Title 1"/>
          <p:cNvSpPr txBox="1"/>
          <p:nvPr userDrawn="1"/>
        </p:nvSpPr>
        <p:spPr>
          <a:xfrm>
            <a:off x="227013" y="274638"/>
            <a:ext cx="7923694"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t>Insert Slide Title Line 1</a:t>
            </a:r>
            <a:br>
              <a:rPr lang="en-US" dirty="0" smtClean="0"/>
            </a:br>
            <a:r>
              <a:rPr lang="en-US" dirty="0" smtClean="0"/>
              <a:t>Insert Slide Title Line 2</a:t>
            </a:r>
            <a:endParaRPr lang="en-US" dirty="0"/>
          </a:p>
        </p:txBody>
      </p:sp>
      <p:sp>
        <p:nvSpPr>
          <p:cNvPr id="5" name="Slide Number Placeholder 6"/>
          <p:cNvSpPr>
            <a:spLocks noGrp="1"/>
          </p:cNvSpPr>
          <p:nvPr>
            <p:ph type="sldNum" sz="quarter" idx="4"/>
          </p:nvPr>
        </p:nvSpPr>
        <p:spPr>
          <a:xfrm>
            <a:off x="8708569" y="6529849"/>
            <a:ext cx="370115" cy="219294"/>
          </a:xfrm>
          <a:prstGeom prst="rect">
            <a:avLst/>
          </a:prstGeom>
        </p:spPr>
        <p:txBody>
          <a:bodyPr/>
          <a:lstStyle>
            <a:lvl1pPr>
              <a:defRPr sz="1200"/>
            </a:lvl1pPr>
          </a:lstStyle>
          <a:p>
            <a:fld id="{A117118A-BC41-4913-9A97-0BB9DC74274E}" type="slidenum">
              <a:rPr lang="en-US" smtClean="0"/>
            </a:fld>
            <a:endParaRPr lang="en-US" dirty="0"/>
          </a:p>
        </p:txBody>
      </p:sp>
      <p:pic>
        <p:nvPicPr>
          <p:cNvPr id="6" name="PPT_Template_Footer.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7" name="PPT_Template_Header.png" descr="/Users/jasonrodriguez/Projects/Power Points/FINAL Template/images/images/PPT_Template_Header.png"/>
          <p:cNvPicPr>
            <a:picLocks noChangeAspect="1"/>
          </p:cNvPicPr>
          <p:nvPr userDrawn="1"/>
        </p:nvPicPr>
        <p:blipFill>
          <a:blip r:embed="rId9" r:link="rId10">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4" name="Slide Number Placeholder 6"/>
          <p:cNvSpPr>
            <a:spLocks noGrp="1"/>
          </p:cNvSpPr>
          <p:nvPr>
            <p:ph type="sldNum" sz="quarter" idx="4"/>
          </p:nvPr>
        </p:nvSpPr>
        <p:spPr>
          <a:xfrm>
            <a:off x="8686801" y="6529848"/>
            <a:ext cx="407674" cy="226551"/>
          </a:xfrm>
          <a:prstGeom prst="rect">
            <a:avLst/>
          </a:prstGeom>
        </p:spPr>
        <p:txBody>
          <a:bodyPr/>
          <a:lstStyle>
            <a:lvl1pPr>
              <a:defRPr sz="1400"/>
            </a:lvl1pPr>
          </a:lstStyle>
          <a:p>
            <a:fld id="{ABCE4561-18E8-44FB-A361-19459C10D91F}" type="slidenum">
              <a:rPr lang="en-US" smtClean="0"/>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timing>
    <p:tnLst>
      <p:par>
        <p:cTn id="1" dur="indefinite" restart="never" nodeType="tmRoot"/>
      </p:par>
    </p:tnLst>
  </p:timing>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1" r:link="rId22">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7" name="Title 1"/>
          <p:cNvSpPr txBox="1"/>
          <p:nvPr userDrawn="1"/>
        </p:nvSpPr>
        <p:spPr>
          <a:xfrm>
            <a:off x="227013" y="274638"/>
            <a:ext cx="7923694"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dirty="0" smtClean="0"/>
              <a:t>Insert Slide Title Line 1</a:t>
            </a:r>
            <a:br>
              <a:rPr lang="en-US" dirty="0" smtClean="0"/>
            </a:br>
            <a:r>
              <a:rPr lang="en-US" dirty="0" smtClean="0"/>
              <a:t>Insert Slide Title Line 2</a:t>
            </a:r>
            <a:endParaRPr lang="en-US" dirty="0"/>
          </a:p>
        </p:txBody>
      </p:sp>
      <p:sp>
        <p:nvSpPr>
          <p:cNvPr id="8" name="Text Placeholder 4"/>
          <p:cNvSpPr txBox="1"/>
          <p:nvPr userDrawn="1"/>
        </p:nvSpPr>
        <p:spPr>
          <a:xfrm>
            <a:off x="227013" y="1585821"/>
            <a:ext cx="8691562" cy="804862"/>
          </a:xfrm>
          <a:prstGeom prst="rect">
            <a:avLst/>
          </a:prstGeom>
        </p:spPr>
        <p:txBody>
          <a:bodyPr vert="horz" anchor="ctr"/>
          <a:lstStyle>
            <a:lvl1pPr marL="0" indent="0" algn="l" defTabSz="457200" rtl="0" eaLnBrk="1" latinLnBrk="0" hangingPunct="1">
              <a:spcBef>
                <a:spcPct val="20000"/>
              </a:spcBef>
              <a:buFont typeface="Arial" panose="020B0604020202020204"/>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panose="020B0604020202020204"/>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panose="020B0604020202020204"/>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panose="020B0604020202020204"/>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sz="2400" dirty="0" smtClean="0"/>
              <a:t>Insert Subhead Line 1</a:t>
            </a:r>
            <a:br>
              <a:rPr lang="en-US" sz="2400" dirty="0" smtClean="0"/>
            </a:br>
            <a:r>
              <a:rPr lang="en-US" sz="2400" dirty="0" smtClean="0"/>
              <a:t>Insert Subhead Line 2</a:t>
            </a:r>
            <a:endParaRPr lang="en-US" sz="2400" dirty="0" smtClean="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timing>
    <p:tnLst>
      <p:par>
        <p:cTn id="1" dur="indefinite" restart="never" nodeType="tmRoot"/>
      </p:par>
    </p:tnLst>
  </p:timing>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82" r:id="rId1"/>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0" r:id="rId1"/>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tif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tif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tif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tif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1.xml"/><Relationship Id="rId2" Type="http://schemas.openxmlformats.org/officeDocument/2006/relationships/image" Target="../media/image45.png"/><Relationship Id="rId1" Type="http://schemas.openxmlformats.org/officeDocument/2006/relationships/chart" Target="../charts/chart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1.xml"/><Relationship Id="rId2" Type="http://schemas.openxmlformats.org/officeDocument/2006/relationships/image" Target="../media/image45.png"/><Relationship Id="rId1"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tif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6.png"/><Relationship Id="rId1"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hyperlink" Target="http://www.extremeprogramming.org/" TargetMode="External"/><Relationship Id="rId3" Type="http://schemas.openxmlformats.org/officeDocument/2006/relationships/hyperlink" Target="http://agilemanifesto.org/" TargetMode="External"/><Relationship Id="rId2" Type="http://schemas.openxmlformats.org/officeDocument/2006/relationships/hyperlink" Target="http://www.ambysoft.com/surveys/" TargetMode="External"/><Relationship Id="rId1" Type="http://schemas.openxmlformats.org/officeDocument/2006/relationships/hyperlink" Target="https://www.tutorialspoint.com/sdlc/sdlc_quick_guide.htm" TargetMode="Externa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8.tiff"/><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tiff"/></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tif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SSW-555: Agile Methods for Software Development</a:t>
            </a:r>
            <a:endParaRPr lang="en-US" dirty="0"/>
          </a:p>
        </p:txBody>
      </p:sp>
      <p:sp>
        <p:nvSpPr>
          <p:cNvPr id="3" name="Text Placeholder 2"/>
          <p:cNvSpPr>
            <a:spLocks noGrp="1"/>
          </p:cNvSpPr>
          <p:nvPr>
            <p:ph type="body" sz="quarter" idx="14"/>
          </p:nvPr>
        </p:nvSpPr>
        <p:spPr/>
        <p:txBody>
          <a:bodyPr/>
          <a:lstStyle/>
          <a:p>
            <a:r>
              <a:rPr lang="en-US" dirty="0" smtClean="0"/>
              <a:t>Prof. Jim Rowland</a:t>
            </a:r>
            <a:endParaRPr lang="en-US" dirty="0" smtClean="0"/>
          </a:p>
          <a:p>
            <a:r>
              <a:rPr lang="en-US" dirty="0" smtClean="0"/>
              <a:t>Software Engineering</a:t>
            </a:r>
            <a:endParaRPr lang="en-US" dirty="0" smtClean="0"/>
          </a:p>
          <a:p>
            <a:r>
              <a:rPr lang="en-US" dirty="0" smtClean="0"/>
              <a:t>School of Systems and Enterprises</a:t>
            </a:r>
            <a:endParaRPr lang="en-US" dirty="0"/>
          </a:p>
        </p:txBody>
      </p:sp>
      <p:sp>
        <p:nvSpPr>
          <p:cNvPr id="4" name="Text Placeholder 3"/>
          <p:cNvSpPr>
            <a:spLocks noGrp="1"/>
          </p:cNvSpPr>
          <p:nvPr>
            <p:ph type="body" sz="quarter" idx="15"/>
          </p:nvPr>
        </p:nvSpPr>
        <p:spPr>
          <a:xfrm>
            <a:off x="123825" y="3512457"/>
            <a:ext cx="6313752" cy="1204686"/>
          </a:xfrm>
        </p:spPr>
        <p:txBody>
          <a:bodyPr/>
          <a:lstStyle/>
          <a:p>
            <a:r>
              <a:rPr lang="en-US" sz="3200" b="1" dirty="0" smtClean="0">
                <a:latin typeface="Bookman Old Style" charset="0"/>
                <a:ea typeface="MS PGothic" panose="020B0600070205080204" charset="-128"/>
                <a:cs typeface="MS PGothic" panose="020B0600070205080204" charset="-128"/>
              </a:rPr>
              <a:t>Introduction</a:t>
            </a:r>
            <a:endParaRPr lang="en-US" sz="3200" b="1" dirty="0" smtClean="0">
              <a:latin typeface="Bookman Old Style" charset="0"/>
              <a:ea typeface="MS PGothic" panose="020B0600070205080204" charset="-128"/>
              <a:cs typeface="MS PGothic" panose="020B0600070205080204" charset="-128"/>
            </a:endParaRPr>
          </a:p>
          <a:p>
            <a:r>
              <a:rPr lang="en-US" sz="3200" b="1" dirty="0" smtClean="0">
                <a:latin typeface="Bookman Old Style" charset="0"/>
                <a:ea typeface="MS PGothic" panose="020B0600070205080204" charset="-128"/>
                <a:cs typeface="MS PGothic" panose="020B0600070205080204" charset="-128"/>
              </a:rPr>
              <a:t>Extreme Programming/XP</a:t>
            </a:r>
            <a:endParaRPr lang="en-US" sz="3200" b="1" dirty="0" smtClean="0">
              <a:latin typeface="Bookman Old Style" charset="0"/>
              <a:ea typeface="MS PGothic" panose="020B0600070205080204" charset="-128"/>
              <a:cs typeface="MS PGothic" panose="020B0600070205080204" charset="-128"/>
            </a:endParaRP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4918" y="1304741"/>
            <a:ext cx="8595166" cy="4511810"/>
          </a:xfrm>
        </p:spPr>
        <p:txBody>
          <a:bodyPr/>
          <a:lstStyle/>
          <a:p>
            <a:r>
              <a:rPr lang="en-US" sz="2400" dirty="0" smtClean="0">
                <a:latin typeface="Gill Sans MT" charset="0"/>
                <a:ea typeface="MS PGothic" panose="020B0600070205080204" charset="-128"/>
                <a:cs typeface="MS PGothic" panose="020B0600070205080204" charset="-128"/>
              </a:rPr>
              <a:t>Add verification/testing to each step of the Waterfall Model</a:t>
            </a:r>
            <a:endParaRPr lang="en-US" sz="2400" dirty="0" smtClean="0">
              <a:latin typeface="Gill Sans MT" charset="0"/>
              <a:ea typeface="MS PGothic" panose="020B0600070205080204" charset="-128"/>
              <a:cs typeface="MS PGothic" panose="020B0600070205080204" charset="-128"/>
            </a:endParaRPr>
          </a:p>
          <a:p>
            <a:r>
              <a:rPr lang="en-US" sz="2400" dirty="0" smtClean="0">
                <a:latin typeface="Gill Sans MT" charset="0"/>
                <a:ea typeface="MS PGothic" panose="020B0600070205080204" charset="-128"/>
                <a:cs typeface="MS PGothic" panose="020B0600070205080204" charset="-128"/>
              </a:rPr>
              <a:t>Must complete rigorous testing before proceeding to next step</a:t>
            </a:r>
            <a:endParaRPr lang="en-US" sz="2400" dirty="0" smtClean="0">
              <a:latin typeface="Gill Sans MT" charset="0"/>
              <a:ea typeface="MS PGothic" panose="020B0600070205080204" charset="-128"/>
              <a:cs typeface="MS PGothic" panose="020B0600070205080204" charset="-128"/>
            </a:endParaRPr>
          </a:p>
          <a:p>
            <a:endParaRPr lang="en-US" sz="2000" dirty="0">
              <a:latin typeface="Gill Sans MT" charset="0"/>
              <a:ea typeface="MS PGothic" panose="020B0600070205080204" charset="-128"/>
            </a:endParaRPr>
          </a:p>
        </p:txBody>
      </p:sp>
      <p:sp>
        <p:nvSpPr>
          <p:cNvPr id="3" name="Title 2"/>
          <p:cNvSpPr>
            <a:spLocks noGrp="1"/>
          </p:cNvSpPr>
          <p:nvPr>
            <p:ph type="title"/>
          </p:nvPr>
        </p:nvSpPr>
        <p:spPr>
          <a:xfrm>
            <a:off x="92596" y="261409"/>
            <a:ext cx="8817488" cy="652178"/>
          </a:xfrm>
        </p:spPr>
        <p:txBody>
          <a:bodyPr/>
          <a:lstStyle/>
          <a:p>
            <a:r>
              <a:rPr lang="en-US" sz="3200" dirty="0" smtClean="0">
                <a:latin typeface="Bookman Old Style" charset="0"/>
                <a:ea typeface="MS PGothic" panose="020B0600070205080204" charset="-128"/>
                <a:cs typeface="MS PGothic" panose="020B0600070205080204" charset="-128"/>
              </a:rPr>
              <a:t>V (Verification/Validation) SDLC Model</a:t>
            </a:r>
            <a:endParaRPr lang="en-US" sz="3200"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8" name="Picture 7"/>
          <p:cNvPicPr>
            <a:picLocks noChangeAspect="1"/>
          </p:cNvPicPr>
          <p:nvPr/>
        </p:nvPicPr>
        <p:blipFill>
          <a:blip r:embed="rId1"/>
          <a:stretch>
            <a:fillRect/>
          </a:stretch>
        </p:blipFill>
        <p:spPr>
          <a:xfrm>
            <a:off x="2032000" y="2770505"/>
            <a:ext cx="4453890" cy="2834005"/>
          </a:xfrm>
          <a:prstGeom prst="rect">
            <a:avLst/>
          </a:prstGeom>
        </p:spPr>
      </p:pic>
      <p:sp>
        <p:nvSpPr>
          <p:cNvPr id="9" name="TextBox 8"/>
          <p:cNvSpPr txBox="1"/>
          <p:nvPr/>
        </p:nvSpPr>
        <p:spPr>
          <a:xfrm>
            <a:off x="2422675" y="5460711"/>
            <a:ext cx="4157330" cy="461665"/>
          </a:xfrm>
          <a:prstGeom prst="rect">
            <a:avLst/>
          </a:prstGeom>
          <a:noFill/>
        </p:spPr>
        <p:txBody>
          <a:bodyPr wrap="square" rtlCol="0">
            <a:spAutoFit/>
          </a:bodyPr>
          <a:lstStyle/>
          <a:p>
            <a:pPr algn="ctr"/>
            <a:r>
              <a:rPr lang="en-US" sz="1200" dirty="0"/>
              <a:t>https://</a:t>
            </a:r>
            <a:r>
              <a:rPr lang="en-US" sz="1200" dirty="0" err="1"/>
              <a:t>sites.google.com</a:t>
            </a:r>
            <a:r>
              <a:rPr lang="en-US" sz="1200" dirty="0"/>
              <a:t>/site/</a:t>
            </a:r>
            <a:r>
              <a:rPr lang="en-US" sz="1200" dirty="0" err="1"/>
              <a:t>advancedsofteng</a:t>
            </a:r>
            <a:r>
              <a:rPr lang="en-US" sz="1200" dirty="0"/>
              <a:t>/software-acquisition/software-development-lifecycle-approaches</a:t>
            </a:r>
            <a:endParaRPr 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4156239" y="2173396"/>
            <a:ext cx="4552330" cy="3096643"/>
          </a:xfrm>
          <a:prstGeom prst="rect">
            <a:avLst/>
          </a:prstGeom>
        </p:spPr>
      </p:pic>
      <p:sp>
        <p:nvSpPr>
          <p:cNvPr id="2" name="Text Placeholder 1"/>
          <p:cNvSpPr>
            <a:spLocks noGrp="1"/>
          </p:cNvSpPr>
          <p:nvPr>
            <p:ph type="body" sz="quarter" idx="12"/>
          </p:nvPr>
        </p:nvSpPr>
        <p:spPr>
          <a:xfrm>
            <a:off x="187328" y="1060192"/>
            <a:ext cx="4778078" cy="4511810"/>
          </a:xfrm>
        </p:spPr>
        <p:txBody>
          <a:bodyPr/>
          <a:lstStyle/>
          <a:p>
            <a:pPr>
              <a:spcAft>
                <a:spcPts val="0"/>
              </a:spcAft>
            </a:pPr>
            <a:r>
              <a:rPr lang="en-US" sz="2400" dirty="0" smtClean="0">
                <a:latin typeface="Gill Sans MT" charset="0"/>
                <a:ea typeface="MS PGothic" panose="020B0600070205080204" charset="-128"/>
                <a:cs typeface="MS PGothic" panose="020B0600070205080204" charset="-128"/>
              </a:rPr>
              <a:t>Recognizes limitations of Waterfall</a:t>
            </a:r>
            <a:endParaRPr lang="en-US" sz="2400" dirty="0" smtClean="0">
              <a:latin typeface="Gill Sans MT" charset="0"/>
              <a:ea typeface="MS PGothic" panose="020B0600070205080204" charset="-128"/>
              <a:cs typeface="MS PGothic" panose="020B0600070205080204" charset="-128"/>
            </a:endParaRPr>
          </a:p>
          <a:p>
            <a:pPr lvl="1"/>
            <a:r>
              <a:rPr lang="en-US" sz="2000" dirty="0" smtClean="0">
                <a:latin typeface="Gill Sans MT" charset="0"/>
                <a:ea typeface="MS PGothic" panose="020B0600070205080204" charset="-128"/>
                <a:cs typeface="MS PGothic" panose="020B0600070205080204" charset="-128"/>
              </a:rPr>
              <a:t>Hard to get it right the first time… Customers don’t know what they want</a:t>
            </a:r>
            <a:endParaRPr lang="en-US" sz="2000" dirty="0" smtClean="0">
              <a:latin typeface="Gill Sans MT" charset="0"/>
              <a:ea typeface="MS PGothic" panose="020B0600070205080204" charset="-128"/>
              <a:cs typeface="MS PGothic" panose="020B0600070205080204" charset="-128"/>
            </a:endParaRPr>
          </a:p>
          <a:p>
            <a:r>
              <a:rPr lang="en-US" sz="2400" dirty="0" smtClean="0">
                <a:latin typeface="Gill Sans MT" charset="0"/>
                <a:ea typeface="MS PGothic" panose="020B0600070205080204" charset="-128"/>
                <a:cs typeface="MS PGothic" panose="020B0600070205080204" charset="-128"/>
              </a:rPr>
              <a:t>Adds focus on risk assessment </a:t>
            </a:r>
            <a:endParaRPr lang="en-US" sz="2400" dirty="0" smtClean="0">
              <a:latin typeface="Gill Sans MT" charset="0"/>
              <a:ea typeface="MS PGothic" panose="020B0600070205080204" charset="-128"/>
              <a:cs typeface="MS PGothic" panose="020B0600070205080204" charset="-128"/>
            </a:endParaRPr>
          </a:p>
          <a:p>
            <a:pPr>
              <a:spcAft>
                <a:spcPts val="0"/>
              </a:spcAft>
            </a:pPr>
            <a:r>
              <a:rPr lang="en-US" sz="2400" dirty="0" smtClean="0">
                <a:latin typeface="Gill Sans MT" charset="0"/>
                <a:ea typeface="MS PGothic" panose="020B0600070205080204" charset="-128"/>
                <a:cs typeface="MS PGothic" panose="020B0600070205080204" charset="-128"/>
              </a:rPr>
              <a:t>Encourages incremental development and iterations</a:t>
            </a:r>
            <a:endParaRPr lang="en-US" sz="2400" dirty="0" smtClean="0">
              <a:latin typeface="Gill Sans MT" charset="0"/>
              <a:ea typeface="MS PGothic" panose="020B0600070205080204" charset="-128"/>
              <a:cs typeface="MS PGothic" panose="020B0600070205080204" charset="-128"/>
            </a:endParaRPr>
          </a:p>
          <a:p>
            <a:pPr lvl="1"/>
            <a:r>
              <a:rPr lang="en-US" sz="2200" dirty="0" smtClean="0">
                <a:latin typeface="Gill Sans MT" charset="0"/>
                <a:ea typeface="MS PGothic" panose="020B0600070205080204" charset="-128"/>
                <a:cs typeface="MS PGothic" panose="020B0600070205080204" charset="-128"/>
              </a:rPr>
              <a:t>Learn from previous iterations</a:t>
            </a:r>
            <a:endParaRPr lang="en-US" sz="2200" dirty="0" smtClean="0">
              <a:latin typeface="Gill Sans MT" charset="0"/>
              <a:ea typeface="MS PGothic" panose="020B0600070205080204" charset="-128"/>
              <a:cs typeface="MS PGothic" panose="020B0600070205080204" charset="-128"/>
            </a:endParaRPr>
          </a:p>
          <a:p>
            <a:pPr>
              <a:spcAft>
                <a:spcPts val="0"/>
              </a:spcAft>
            </a:pPr>
            <a:r>
              <a:rPr lang="en-US" sz="2400" dirty="0" smtClean="0">
                <a:latin typeface="Gill Sans MT" charset="0"/>
                <a:ea typeface="MS PGothic" panose="020B0600070205080204" charset="-128"/>
                <a:cs typeface="MS PGothic" panose="020B0600070205080204" charset="-128"/>
              </a:rPr>
              <a:t>Each spiral includes:</a:t>
            </a:r>
            <a:endParaRPr lang="en-US" sz="2400" dirty="0" smtClean="0">
              <a:latin typeface="Gill Sans MT" charset="0"/>
              <a:ea typeface="MS PGothic" panose="020B0600070205080204" charset="-128"/>
              <a:cs typeface="MS PGothic" panose="020B0600070205080204" charset="-128"/>
            </a:endParaRPr>
          </a:p>
          <a:p>
            <a:pPr lvl="1">
              <a:spcAft>
                <a:spcPts val="0"/>
              </a:spcAft>
            </a:pPr>
            <a:r>
              <a:rPr lang="en-US" sz="2000" dirty="0" smtClean="0">
                <a:latin typeface="Gill Sans MT" charset="0"/>
                <a:ea typeface="MS PGothic" panose="020B0600070205080204" charset="-128"/>
                <a:cs typeface="MS PGothic" panose="020B0600070205080204" charset="-128"/>
              </a:rPr>
              <a:t>Objective setting</a:t>
            </a:r>
            <a:endParaRPr lang="en-US" sz="2000" dirty="0" smtClean="0">
              <a:latin typeface="Gill Sans MT" charset="0"/>
              <a:ea typeface="MS PGothic" panose="020B0600070205080204" charset="-128"/>
              <a:cs typeface="MS PGothic" panose="020B0600070205080204" charset="-128"/>
            </a:endParaRPr>
          </a:p>
          <a:p>
            <a:pPr lvl="1">
              <a:spcAft>
                <a:spcPts val="0"/>
              </a:spcAft>
            </a:pPr>
            <a:r>
              <a:rPr lang="en-US" sz="2000" dirty="0" smtClean="0">
                <a:latin typeface="Gill Sans MT" charset="0"/>
                <a:ea typeface="MS PGothic" panose="020B0600070205080204" charset="-128"/>
                <a:cs typeface="MS PGothic" panose="020B0600070205080204" charset="-128"/>
              </a:rPr>
              <a:t>Risk assessment and reduction</a:t>
            </a:r>
            <a:endParaRPr lang="en-US" sz="2000" dirty="0" smtClean="0">
              <a:latin typeface="Gill Sans MT" charset="0"/>
              <a:ea typeface="MS PGothic" panose="020B0600070205080204" charset="-128"/>
              <a:cs typeface="MS PGothic" panose="020B0600070205080204" charset="-128"/>
            </a:endParaRPr>
          </a:p>
          <a:p>
            <a:pPr lvl="1">
              <a:spcAft>
                <a:spcPts val="0"/>
              </a:spcAft>
            </a:pPr>
            <a:r>
              <a:rPr lang="en-US" sz="2000" dirty="0" smtClean="0">
                <a:latin typeface="Gill Sans MT" charset="0"/>
                <a:ea typeface="MS PGothic" panose="020B0600070205080204" charset="-128"/>
                <a:cs typeface="MS PGothic" panose="020B0600070205080204" charset="-128"/>
              </a:rPr>
              <a:t>Development and validation</a:t>
            </a:r>
            <a:endParaRPr lang="en-US" sz="2000" dirty="0" smtClean="0">
              <a:latin typeface="Gill Sans MT" charset="0"/>
              <a:ea typeface="MS PGothic" panose="020B0600070205080204" charset="-128"/>
              <a:cs typeface="MS PGothic" panose="020B0600070205080204" charset="-128"/>
            </a:endParaRPr>
          </a:p>
          <a:p>
            <a:pPr lvl="1"/>
            <a:r>
              <a:rPr lang="en-US" sz="2000" dirty="0" smtClean="0">
                <a:latin typeface="Gill Sans MT" charset="0"/>
                <a:ea typeface="MS PGothic" panose="020B0600070205080204" charset="-128"/>
                <a:cs typeface="MS PGothic" panose="020B0600070205080204" charset="-128"/>
              </a:rPr>
              <a:t>Planning</a:t>
            </a:r>
            <a:endParaRPr lang="en-US" sz="2000" dirty="0" smtClean="0">
              <a:latin typeface="Gill Sans MT" charset="0"/>
              <a:ea typeface="MS PGothic" panose="020B0600070205080204" charset="-128"/>
              <a:cs typeface="MS PGothic" panose="020B0600070205080204" charset="-128"/>
            </a:endParaRPr>
          </a:p>
          <a:p>
            <a:endParaRPr lang="en-US" sz="2000" dirty="0">
              <a:latin typeface="Gill Sans MT" charset="0"/>
              <a:ea typeface="MS PGothic" panose="020B0600070205080204" charset="-128"/>
            </a:endParaRPr>
          </a:p>
        </p:txBody>
      </p:sp>
      <p:sp>
        <p:nvSpPr>
          <p:cNvPr id="3" name="Title 2"/>
          <p:cNvSpPr>
            <a:spLocks noGrp="1"/>
          </p:cNvSpPr>
          <p:nvPr>
            <p:ph type="title"/>
          </p:nvPr>
        </p:nvSpPr>
        <p:spPr>
          <a:xfrm>
            <a:off x="92596" y="261409"/>
            <a:ext cx="8817488" cy="652178"/>
          </a:xfrm>
        </p:spPr>
        <p:txBody>
          <a:bodyPr/>
          <a:lstStyle/>
          <a:p>
            <a:r>
              <a:rPr lang="en-US" sz="3200" dirty="0" smtClean="0">
                <a:latin typeface="Bookman Old Style" charset="0"/>
                <a:ea typeface="MS PGothic" panose="020B0600070205080204" charset="-128"/>
                <a:cs typeface="MS PGothic" panose="020B0600070205080204" charset="-128"/>
              </a:rPr>
              <a:t>Boehm’s Spiral Model</a:t>
            </a:r>
            <a:endParaRPr lang="en-US" sz="3200"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
        <p:nvSpPr>
          <p:cNvPr id="6" name="TextBox 5"/>
          <p:cNvSpPr txBox="1"/>
          <p:nvPr/>
        </p:nvSpPr>
        <p:spPr>
          <a:xfrm>
            <a:off x="4561367" y="5382749"/>
            <a:ext cx="4029740" cy="523220"/>
          </a:xfrm>
          <a:prstGeom prst="rect">
            <a:avLst/>
          </a:prstGeom>
          <a:noFill/>
        </p:spPr>
        <p:txBody>
          <a:bodyPr wrap="square" rtlCol="0">
            <a:spAutoFit/>
          </a:bodyPr>
          <a:lstStyle/>
          <a:p>
            <a:pPr algn="ctr"/>
            <a:r>
              <a:rPr lang="en-US" sz="1400" dirty="0" smtClean="0"/>
              <a:t>http</a:t>
            </a:r>
            <a:r>
              <a:rPr lang="en-US" sz="1400" dirty="0"/>
              <a:t>://</a:t>
            </a:r>
            <a:r>
              <a:rPr lang="en-US" sz="1400" dirty="0" err="1"/>
              <a:t>iansommerville.com</a:t>
            </a:r>
            <a:r>
              <a:rPr lang="en-US" sz="1400" dirty="0"/>
              <a:t>/software-engineering-book/web/spiral-model/</a:t>
            </a:r>
            <a:endParaRPr lang="en-US" sz="1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091472" y="2130949"/>
            <a:ext cx="4802154" cy="2083241"/>
          </a:xfrm>
          <a:prstGeom prst="rect">
            <a:avLst/>
          </a:prstGeom>
        </p:spPr>
      </p:pic>
      <p:sp>
        <p:nvSpPr>
          <p:cNvPr id="2" name="Text Placeholder 1"/>
          <p:cNvSpPr>
            <a:spLocks noGrp="1"/>
          </p:cNvSpPr>
          <p:nvPr>
            <p:ph type="body" sz="quarter" idx="12"/>
          </p:nvPr>
        </p:nvSpPr>
        <p:spPr>
          <a:xfrm>
            <a:off x="187328" y="1060192"/>
            <a:ext cx="4778078" cy="4511810"/>
          </a:xfrm>
        </p:spPr>
        <p:txBody>
          <a:bodyPr/>
          <a:lstStyle/>
          <a:p>
            <a:pPr>
              <a:spcAft>
                <a:spcPts val="0"/>
              </a:spcAft>
            </a:pPr>
            <a:r>
              <a:rPr lang="en-US" sz="2400" dirty="0" smtClean="0">
                <a:latin typeface="Gill Sans MT" charset="0"/>
                <a:ea typeface="MS PGothic" panose="020B0600070205080204" charset="-128"/>
                <a:cs typeface="MS PGothic" panose="020B0600070205080204" charset="-128"/>
              </a:rPr>
              <a:t>Recognizes limitations of Waterfall</a:t>
            </a:r>
            <a:endParaRPr lang="en-US" sz="2400" dirty="0" smtClean="0">
              <a:latin typeface="Gill Sans MT" charset="0"/>
              <a:ea typeface="MS PGothic" panose="020B0600070205080204" charset="-128"/>
              <a:cs typeface="MS PGothic" panose="020B0600070205080204" charset="-128"/>
            </a:endParaRPr>
          </a:p>
          <a:p>
            <a:pPr lvl="1"/>
            <a:r>
              <a:rPr lang="en-US" sz="2000" dirty="0" smtClean="0">
                <a:latin typeface="Gill Sans MT" charset="0"/>
                <a:ea typeface="MS PGothic" panose="020B0600070205080204" charset="-128"/>
                <a:cs typeface="MS PGothic" panose="020B0600070205080204" charset="-128"/>
              </a:rPr>
              <a:t>Hard to get it right the first time… Customers don’t know what they want</a:t>
            </a:r>
            <a:endParaRPr lang="en-US" sz="2000" dirty="0" smtClean="0">
              <a:latin typeface="Gill Sans MT" charset="0"/>
              <a:ea typeface="MS PGothic" panose="020B0600070205080204" charset="-128"/>
              <a:cs typeface="MS PGothic" panose="020B0600070205080204" charset="-128"/>
            </a:endParaRPr>
          </a:p>
          <a:p>
            <a:r>
              <a:rPr lang="en-US" sz="2400" dirty="0" smtClean="0">
                <a:latin typeface="Gill Sans MT" charset="0"/>
                <a:ea typeface="MS PGothic" panose="020B0600070205080204" charset="-128"/>
                <a:cs typeface="MS PGothic" panose="020B0600070205080204" charset="-128"/>
              </a:rPr>
              <a:t>Identify requirements up front</a:t>
            </a:r>
            <a:endParaRPr lang="en-US" sz="2400" dirty="0" smtClean="0">
              <a:latin typeface="Gill Sans MT" charset="0"/>
              <a:ea typeface="MS PGothic" panose="020B0600070205080204" charset="-128"/>
              <a:cs typeface="MS PGothic" panose="020B0600070205080204" charset="-128"/>
            </a:endParaRPr>
          </a:p>
          <a:p>
            <a:pPr>
              <a:spcAft>
                <a:spcPts val="0"/>
              </a:spcAft>
            </a:pPr>
            <a:r>
              <a:rPr lang="en-US" sz="2400" dirty="0" smtClean="0">
                <a:latin typeface="Gill Sans MT" charset="0"/>
                <a:ea typeface="MS PGothic" panose="020B0600070205080204" charset="-128"/>
                <a:cs typeface="MS PGothic" panose="020B0600070205080204" charset="-128"/>
              </a:rPr>
              <a:t>Build subsets of requirements</a:t>
            </a:r>
            <a:endParaRPr lang="en-US" sz="2400" dirty="0" smtClean="0">
              <a:latin typeface="Gill Sans MT" charset="0"/>
              <a:ea typeface="MS PGothic" panose="020B0600070205080204" charset="-128"/>
              <a:cs typeface="MS PGothic" panose="020B0600070205080204" charset="-128"/>
            </a:endParaRPr>
          </a:p>
          <a:p>
            <a:pPr lvl="1"/>
            <a:r>
              <a:rPr lang="en-US" sz="2000" dirty="0" smtClean="0">
                <a:latin typeface="Gill Sans MT" charset="0"/>
                <a:ea typeface="MS PGothic" panose="020B0600070205080204" charset="-128"/>
                <a:cs typeface="MS PGothic" panose="020B0600070205080204" charset="-128"/>
              </a:rPr>
              <a:t>Sequentially or in parallel with    multiple groups of developers</a:t>
            </a:r>
            <a:endParaRPr lang="en-US" sz="2000" dirty="0" smtClean="0">
              <a:latin typeface="Gill Sans MT" charset="0"/>
              <a:ea typeface="MS PGothic" panose="020B0600070205080204" charset="-128"/>
              <a:cs typeface="MS PGothic" panose="020B0600070205080204" charset="-128"/>
            </a:endParaRPr>
          </a:p>
          <a:p>
            <a:r>
              <a:rPr lang="en-US" sz="2200" dirty="0" smtClean="0">
                <a:latin typeface="Gill Sans MT" charset="0"/>
                <a:ea typeface="MS PGothic" panose="020B0600070205080204" charset="-128"/>
                <a:cs typeface="MS PGothic" panose="020B0600070205080204" charset="-128"/>
              </a:rPr>
              <a:t>Requirements are mostly stable but may change</a:t>
            </a:r>
            <a:endParaRPr lang="en-US" sz="2200" dirty="0" smtClean="0">
              <a:latin typeface="Gill Sans MT" charset="0"/>
              <a:ea typeface="MS PGothic" panose="020B0600070205080204" charset="-128"/>
              <a:cs typeface="MS PGothic" panose="020B0600070205080204" charset="-128"/>
            </a:endParaRPr>
          </a:p>
          <a:p>
            <a:r>
              <a:rPr lang="en-US" sz="2200" dirty="0" smtClean="0">
                <a:latin typeface="Gill Sans MT" charset="0"/>
                <a:ea typeface="MS PGothic" panose="020B0600070205080204" charset="-128"/>
                <a:cs typeface="MS PGothic" panose="020B0600070205080204" charset="-128"/>
              </a:rPr>
              <a:t>Works well for large projects that can be developed in parallel efforts</a:t>
            </a:r>
            <a:endParaRPr lang="en-US" sz="2200" dirty="0" smtClean="0">
              <a:latin typeface="Gill Sans MT" charset="0"/>
              <a:ea typeface="MS PGothic" panose="020B0600070205080204" charset="-128"/>
              <a:cs typeface="MS PGothic" panose="020B0600070205080204" charset="-128"/>
            </a:endParaRPr>
          </a:p>
          <a:p>
            <a:r>
              <a:rPr lang="en-US" sz="2200" dirty="0" smtClean="0">
                <a:latin typeface="Gill Sans MT" charset="0"/>
                <a:ea typeface="MS PGothic" panose="020B0600070205080204" charset="-128"/>
                <a:cs typeface="MS PGothic" panose="020B0600070205080204" charset="-128"/>
              </a:rPr>
              <a:t>Delivers early functionality to customers for review</a:t>
            </a:r>
            <a:endParaRPr lang="en-US" sz="2200" dirty="0" smtClean="0">
              <a:latin typeface="Gill Sans MT" charset="0"/>
              <a:ea typeface="MS PGothic" panose="020B0600070205080204" charset="-128"/>
              <a:cs typeface="MS PGothic" panose="020B0600070205080204" charset="-128"/>
            </a:endParaRPr>
          </a:p>
          <a:p>
            <a:endParaRPr lang="en-US" sz="2000" dirty="0">
              <a:latin typeface="Gill Sans MT" charset="0"/>
              <a:ea typeface="MS PGothic" panose="020B0600070205080204" charset="-128"/>
            </a:endParaRPr>
          </a:p>
        </p:txBody>
      </p:sp>
      <p:sp>
        <p:nvSpPr>
          <p:cNvPr id="3" name="Title 2"/>
          <p:cNvSpPr>
            <a:spLocks noGrp="1"/>
          </p:cNvSpPr>
          <p:nvPr>
            <p:ph type="title"/>
          </p:nvPr>
        </p:nvSpPr>
        <p:spPr>
          <a:xfrm>
            <a:off x="92596" y="261409"/>
            <a:ext cx="8817488" cy="652178"/>
          </a:xfrm>
        </p:spPr>
        <p:txBody>
          <a:bodyPr/>
          <a:lstStyle/>
          <a:p>
            <a:r>
              <a:rPr lang="en-US" sz="3200" dirty="0" smtClean="0">
                <a:latin typeface="Bookman Old Style" charset="0"/>
                <a:ea typeface="MS PGothic" panose="020B0600070205080204" charset="-128"/>
                <a:cs typeface="MS PGothic" panose="020B0600070205080204" charset="-128"/>
              </a:rPr>
              <a:t>Iterative models SDLC</a:t>
            </a:r>
            <a:endParaRPr lang="en-US" sz="3200"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
        <p:nvSpPr>
          <p:cNvPr id="6" name="TextBox 5"/>
          <p:cNvSpPr txBox="1"/>
          <p:nvPr/>
        </p:nvSpPr>
        <p:spPr>
          <a:xfrm>
            <a:off x="4708071" y="4214190"/>
            <a:ext cx="4517317" cy="276999"/>
          </a:xfrm>
          <a:prstGeom prst="rect">
            <a:avLst/>
          </a:prstGeom>
          <a:noFill/>
        </p:spPr>
        <p:txBody>
          <a:bodyPr wrap="square" rtlCol="0">
            <a:spAutoFit/>
          </a:bodyPr>
          <a:lstStyle/>
          <a:p>
            <a:pPr algn="ctr"/>
            <a:r>
              <a:rPr lang="en-US" sz="1200" dirty="0"/>
              <a:t>https://</a:t>
            </a:r>
            <a:r>
              <a:rPr lang="en-US" sz="1200" dirty="0" err="1"/>
              <a:t>www.tutorialspoint.com</a:t>
            </a:r>
            <a:r>
              <a:rPr lang="en-US" sz="1200" dirty="0"/>
              <a:t>/</a:t>
            </a:r>
            <a:r>
              <a:rPr lang="en-US" sz="1200" dirty="0" err="1"/>
              <a:t>sdlc</a:t>
            </a:r>
            <a:r>
              <a:rPr lang="en-US" sz="1200" dirty="0"/>
              <a:t>/</a:t>
            </a:r>
            <a:r>
              <a:rPr lang="en-US" sz="1200" dirty="0" err="1"/>
              <a:t>sdlc_quick_guide.htm</a:t>
            </a:r>
            <a:endParaRPr lang="en-US" sz="12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933506" y="1544239"/>
            <a:ext cx="3976578" cy="3066607"/>
          </a:xfrm>
          <a:prstGeom prst="rect">
            <a:avLst/>
          </a:prstGeom>
        </p:spPr>
      </p:pic>
      <p:sp>
        <p:nvSpPr>
          <p:cNvPr id="2" name="Text Placeholder 1"/>
          <p:cNvSpPr>
            <a:spLocks noGrp="1"/>
          </p:cNvSpPr>
          <p:nvPr>
            <p:ph type="body" sz="quarter" idx="12"/>
          </p:nvPr>
        </p:nvSpPr>
        <p:spPr>
          <a:xfrm>
            <a:off x="149225" y="843915"/>
            <a:ext cx="4942205" cy="4192270"/>
          </a:xfrm>
        </p:spPr>
        <p:txBody>
          <a:bodyPr/>
          <a:lstStyle/>
          <a:p>
            <a:r>
              <a:rPr lang="en-US" sz="2400" dirty="0" smtClean="0">
                <a:latin typeface="Gill Sans MT" charset="0"/>
                <a:ea typeface="MS PGothic" panose="020B0600070205080204" charset="-128"/>
                <a:cs typeface="MS PGothic" panose="020B0600070205080204" charset="-128"/>
              </a:rPr>
              <a:t>Frequent iterations and deliverables</a:t>
            </a:r>
            <a:endParaRPr lang="en-US" sz="2400" dirty="0" smtClean="0">
              <a:latin typeface="Gill Sans MT" charset="0"/>
              <a:ea typeface="MS PGothic" panose="020B0600070205080204" charset="-128"/>
              <a:cs typeface="MS PGothic" panose="020B0600070205080204" charset="-128"/>
            </a:endParaRPr>
          </a:p>
          <a:p>
            <a:pPr>
              <a:spcAft>
                <a:spcPts val="600"/>
              </a:spcAft>
            </a:pPr>
            <a:r>
              <a:rPr lang="en-US" sz="2400" dirty="0" smtClean="0">
                <a:latin typeface="Gill Sans MT" charset="0"/>
                <a:ea typeface="MS PGothic" panose="020B0600070205080204" charset="-128"/>
                <a:cs typeface="MS PGothic" panose="020B0600070205080204" charset="-128"/>
              </a:rPr>
              <a:t>Close collaboration between customers and developers</a:t>
            </a:r>
            <a:endParaRPr lang="en-US" sz="2400" dirty="0" smtClean="0">
              <a:latin typeface="Gill Sans MT" charset="0"/>
              <a:ea typeface="MS PGothic" panose="020B0600070205080204" charset="-128"/>
              <a:cs typeface="MS PGothic" panose="020B0600070205080204" charset="-128"/>
            </a:endParaRPr>
          </a:p>
          <a:p>
            <a:pPr lvl="1"/>
            <a:r>
              <a:rPr lang="en-US" sz="2200" dirty="0" smtClean="0">
                <a:latin typeface="Gill Sans MT" charset="0"/>
                <a:ea typeface="MS PGothic" panose="020B0600070205080204" charset="-128"/>
                <a:cs typeface="MS PGothic" panose="020B0600070205080204" charset="-128"/>
              </a:rPr>
              <a:t>Customer is a critical partner in the process rather than an observer</a:t>
            </a:r>
            <a:endParaRPr lang="en-US" sz="2200" dirty="0" smtClean="0">
              <a:latin typeface="Gill Sans MT" charset="0"/>
              <a:ea typeface="MS PGothic" panose="020B0600070205080204" charset="-128"/>
              <a:cs typeface="MS PGothic" panose="020B0600070205080204" charset="-128"/>
            </a:endParaRPr>
          </a:p>
          <a:p>
            <a:r>
              <a:rPr lang="en-US" sz="2400" dirty="0" smtClean="0">
                <a:latin typeface="Gill Sans MT" charset="0"/>
                <a:ea typeface="MS PGothic" panose="020B0600070205080204" charset="-128"/>
                <a:cs typeface="MS PGothic" panose="020B0600070205080204" charset="-128"/>
              </a:rPr>
              <a:t>Supports changing requirements</a:t>
            </a:r>
            <a:endParaRPr lang="en-US" sz="2400" dirty="0" smtClean="0">
              <a:latin typeface="Gill Sans MT" charset="0"/>
              <a:ea typeface="MS PGothic" panose="020B0600070205080204" charset="-128"/>
              <a:cs typeface="MS PGothic" panose="020B0600070205080204" charset="-128"/>
            </a:endParaRPr>
          </a:p>
          <a:p>
            <a:pPr>
              <a:spcAft>
                <a:spcPts val="600"/>
              </a:spcAft>
            </a:pPr>
            <a:r>
              <a:rPr lang="en-US" sz="2400" b="1" dirty="0" smtClean="0">
                <a:solidFill>
                  <a:srgbClr val="FF0000"/>
                </a:solidFill>
                <a:latin typeface="Gill Sans MT" charset="0"/>
                <a:ea typeface="MS PGothic" panose="020B0600070205080204" charset="-128"/>
                <a:cs typeface="MS PGothic" panose="020B0600070205080204" charset="-128"/>
              </a:rPr>
              <a:t>Frequent reflection and continuous improvement</a:t>
            </a:r>
            <a:endParaRPr lang="en-US" sz="2000" b="1" dirty="0" smtClean="0">
              <a:latin typeface="Gill Sans MT" charset="0"/>
              <a:ea typeface="MS PGothic" panose="020B0600070205080204" charset="-128"/>
              <a:cs typeface="MS PGothic" panose="020B0600070205080204" charset="-128"/>
            </a:endParaRPr>
          </a:p>
          <a:p>
            <a:pPr lvl="1">
              <a:spcAft>
                <a:spcPts val="600"/>
              </a:spcAft>
            </a:pPr>
            <a:r>
              <a:rPr lang="en-US" sz="2000" dirty="0" smtClean="0">
                <a:latin typeface="Gill Sans MT" charset="0"/>
                <a:ea typeface="MS PGothic" panose="020B0600070205080204" charset="-128"/>
                <a:cs typeface="MS PGothic" panose="020B0600070205080204" charset="-128"/>
              </a:rPr>
              <a:t>What are we doing well?</a:t>
            </a:r>
            <a:endParaRPr lang="en-US" sz="2000" dirty="0" smtClean="0">
              <a:latin typeface="Gill Sans MT" charset="0"/>
              <a:ea typeface="MS PGothic" panose="020B0600070205080204" charset="-128"/>
              <a:cs typeface="MS PGothic" panose="020B0600070205080204" charset="-128"/>
            </a:endParaRPr>
          </a:p>
          <a:p>
            <a:pPr lvl="1">
              <a:spcAft>
                <a:spcPts val="600"/>
              </a:spcAft>
            </a:pPr>
            <a:r>
              <a:rPr lang="en-US" sz="2000" dirty="0" smtClean="0">
                <a:latin typeface="Gill Sans MT" charset="0"/>
                <a:ea typeface="MS PGothic" panose="020B0600070205080204" charset="-128"/>
                <a:cs typeface="MS PGothic" panose="020B0600070205080204" charset="-128"/>
              </a:rPr>
              <a:t>What can we improve?</a:t>
            </a:r>
            <a:endParaRPr lang="en-US" sz="2000" dirty="0" smtClean="0">
              <a:latin typeface="Gill Sans MT" charset="0"/>
              <a:ea typeface="MS PGothic" panose="020B0600070205080204" charset="-128"/>
              <a:cs typeface="MS PGothic" panose="020B0600070205080204" charset="-128"/>
            </a:endParaRPr>
          </a:p>
          <a:p>
            <a:pPr lvl="1"/>
            <a:r>
              <a:rPr lang="en-US" sz="2000" dirty="0" smtClean="0">
                <a:latin typeface="Gill Sans MT" charset="0"/>
                <a:ea typeface="MS PGothic" panose="020B0600070205080204" charset="-128"/>
                <a:cs typeface="MS PGothic" panose="020B0600070205080204" charset="-128"/>
              </a:rPr>
              <a:t>Learn and improve from experience</a:t>
            </a:r>
            <a:endParaRPr lang="en-US" sz="2000" dirty="0" smtClean="0">
              <a:latin typeface="Gill Sans MT" charset="0"/>
              <a:ea typeface="MS PGothic" panose="020B0600070205080204" charset="-128"/>
              <a:cs typeface="MS PGothic" panose="020B0600070205080204" charset="-128"/>
            </a:endParaRPr>
          </a:p>
          <a:p>
            <a:endParaRPr lang="en-US" sz="2200" dirty="0" smtClean="0">
              <a:latin typeface="Gill Sans MT" charset="0"/>
              <a:ea typeface="MS PGothic" panose="020B0600070205080204" charset="-128"/>
              <a:cs typeface="MS PGothic" panose="020B0600070205080204" charset="-128"/>
            </a:endParaRPr>
          </a:p>
          <a:p>
            <a:endParaRPr lang="en-US" sz="2000" dirty="0">
              <a:latin typeface="Gill Sans MT" charset="0"/>
              <a:ea typeface="MS PGothic" panose="020B0600070205080204" charset="-128"/>
            </a:endParaRPr>
          </a:p>
        </p:txBody>
      </p:sp>
      <p:sp>
        <p:nvSpPr>
          <p:cNvPr id="3" name="Title 2"/>
          <p:cNvSpPr>
            <a:spLocks noGrp="1"/>
          </p:cNvSpPr>
          <p:nvPr>
            <p:ph type="title"/>
          </p:nvPr>
        </p:nvSpPr>
        <p:spPr>
          <a:xfrm>
            <a:off x="92596" y="261409"/>
            <a:ext cx="8817488" cy="652178"/>
          </a:xfrm>
        </p:spPr>
        <p:txBody>
          <a:bodyPr/>
          <a:lstStyle/>
          <a:p>
            <a:r>
              <a:rPr lang="en-US" sz="3200" dirty="0" smtClean="0">
                <a:latin typeface="Bookman Old Style" charset="0"/>
                <a:ea typeface="MS PGothic" panose="020B0600070205080204" charset="-128"/>
                <a:cs typeface="MS PGothic" panose="020B0600070205080204" charset="-128"/>
              </a:rPr>
              <a:t>Agile Methods SDLC</a:t>
            </a:r>
            <a:endParaRPr lang="en-US" sz="3200"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
        <p:nvSpPr>
          <p:cNvPr id="11" name="TextBox 10"/>
          <p:cNvSpPr txBox="1"/>
          <p:nvPr/>
        </p:nvSpPr>
        <p:spPr>
          <a:xfrm>
            <a:off x="5091549" y="4648041"/>
            <a:ext cx="3680816" cy="276999"/>
          </a:xfrm>
          <a:prstGeom prst="rect">
            <a:avLst/>
          </a:prstGeom>
          <a:noFill/>
        </p:spPr>
        <p:txBody>
          <a:bodyPr wrap="none" rtlCol="0">
            <a:spAutoFit/>
          </a:bodyPr>
          <a:lstStyle/>
          <a:p>
            <a:r>
              <a:rPr lang="en-US" sz="1200" dirty="0"/>
              <a:t>https://</a:t>
            </a:r>
            <a:r>
              <a:rPr lang="en-US" sz="1200" dirty="0" err="1"/>
              <a:t>www.pinterest.com</a:t>
            </a:r>
            <a:r>
              <a:rPr lang="en-US" sz="1200" dirty="0"/>
              <a:t>/pin/553168766708998354/</a:t>
            </a:r>
            <a:endParaRPr lang="en-US" sz="1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87327" y="1702947"/>
            <a:ext cx="5128951" cy="4511810"/>
          </a:xfrm>
        </p:spPr>
        <p:txBody>
          <a:bodyPr/>
          <a:lstStyle/>
          <a:p>
            <a:r>
              <a:rPr lang="en-US" sz="2400" dirty="0" smtClean="0">
                <a:latin typeface="Gill Sans MT" charset="0"/>
                <a:ea typeface="MS PGothic" panose="020B0600070205080204" charset="-128"/>
                <a:cs typeface="MS PGothic" panose="020B0600070205080204" charset="-128"/>
              </a:rPr>
              <a:t>Little to no planning </a:t>
            </a:r>
            <a:endParaRPr lang="en-US" sz="2400" dirty="0" smtClean="0">
              <a:latin typeface="Gill Sans MT" charset="0"/>
              <a:ea typeface="MS PGothic" panose="020B0600070205080204" charset="-128"/>
              <a:cs typeface="MS PGothic" panose="020B0600070205080204" charset="-128"/>
            </a:endParaRPr>
          </a:p>
          <a:p>
            <a:r>
              <a:rPr lang="en-US" sz="2400" dirty="0" smtClean="0">
                <a:latin typeface="Gill Sans MT" charset="0"/>
                <a:ea typeface="MS PGothic" panose="020B0600070205080204" charset="-128"/>
                <a:cs typeface="MS PGothic" panose="020B0600070205080204" charset="-128"/>
              </a:rPr>
              <a:t>Figure it out as you go</a:t>
            </a:r>
            <a:endParaRPr lang="en-US" sz="2400" dirty="0" smtClean="0">
              <a:latin typeface="Gill Sans MT" charset="0"/>
              <a:ea typeface="MS PGothic" panose="020B0600070205080204" charset="-128"/>
              <a:cs typeface="MS PGothic" panose="020B0600070205080204" charset="-128"/>
            </a:endParaRPr>
          </a:p>
          <a:p>
            <a:r>
              <a:rPr lang="en-US" sz="2400" dirty="0">
                <a:latin typeface="Gill Sans MT" charset="0"/>
                <a:ea typeface="MS PGothic" panose="020B0600070205080204" charset="-128"/>
                <a:cs typeface="MS PGothic" panose="020B0600070205080204" charset="-128"/>
              </a:rPr>
              <a:t>Typically used for very small </a:t>
            </a:r>
            <a:r>
              <a:rPr lang="en-US" sz="2400" dirty="0" smtClean="0">
                <a:latin typeface="Gill Sans MT" charset="0"/>
                <a:ea typeface="MS PGothic" panose="020B0600070205080204" charset="-128"/>
                <a:cs typeface="MS PGothic" panose="020B0600070205080204" charset="-128"/>
              </a:rPr>
              <a:t>projects</a:t>
            </a:r>
            <a:endParaRPr lang="en-US" sz="2400" dirty="0" smtClean="0">
              <a:latin typeface="Gill Sans MT" charset="0"/>
              <a:ea typeface="MS PGothic" panose="020B0600070205080204" charset="-128"/>
              <a:cs typeface="MS PGothic" panose="020B0600070205080204" charset="-128"/>
            </a:endParaRPr>
          </a:p>
          <a:p>
            <a:r>
              <a:rPr lang="en-US" sz="2400" dirty="0" smtClean="0">
                <a:latin typeface="Gill Sans MT" charset="0"/>
                <a:ea typeface="MS PGothic" panose="020B0600070205080204" charset="-128"/>
                <a:cs typeface="MS PGothic" panose="020B0600070205080204" charset="-128"/>
              </a:rPr>
              <a:t>Not highly recommended…</a:t>
            </a:r>
            <a:endParaRPr lang="en-US" sz="2400" dirty="0">
              <a:latin typeface="Gill Sans MT" charset="0"/>
              <a:ea typeface="MS PGothic" panose="020B0600070205080204" charset="-128"/>
              <a:cs typeface="MS PGothic" panose="020B0600070205080204" charset="-128"/>
            </a:endParaRPr>
          </a:p>
          <a:p>
            <a:endParaRPr lang="en-US" sz="2000" dirty="0" smtClean="0">
              <a:latin typeface="Gill Sans MT" charset="0"/>
              <a:ea typeface="MS PGothic" panose="020B0600070205080204" charset="-128"/>
              <a:cs typeface="MS PGothic" panose="020B0600070205080204" charset="-128"/>
            </a:endParaRPr>
          </a:p>
          <a:p>
            <a:endParaRPr lang="en-US" sz="2000" dirty="0">
              <a:latin typeface="Gill Sans MT" charset="0"/>
              <a:ea typeface="MS PGothic" panose="020B0600070205080204" charset="-128"/>
            </a:endParaRPr>
          </a:p>
        </p:txBody>
      </p:sp>
      <p:sp>
        <p:nvSpPr>
          <p:cNvPr id="3" name="Title 2"/>
          <p:cNvSpPr>
            <a:spLocks noGrp="1"/>
          </p:cNvSpPr>
          <p:nvPr>
            <p:ph type="title"/>
          </p:nvPr>
        </p:nvSpPr>
        <p:spPr>
          <a:xfrm>
            <a:off x="92596" y="261409"/>
            <a:ext cx="8817488" cy="652178"/>
          </a:xfrm>
        </p:spPr>
        <p:txBody>
          <a:bodyPr/>
          <a:lstStyle/>
          <a:p>
            <a:r>
              <a:rPr lang="en-US" sz="3200" dirty="0" smtClean="0">
                <a:latin typeface="Bookman Old Style" charset="0"/>
                <a:ea typeface="MS PGothic" panose="020B0600070205080204" charset="-128"/>
                <a:cs typeface="MS PGothic" panose="020B0600070205080204" charset="-128"/>
              </a:rPr>
              <a:t>Big Bang/Chaos SDLC</a:t>
            </a:r>
            <a:endParaRPr lang="en-US" sz="3200"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5083626" y="1165311"/>
            <a:ext cx="3810000" cy="46228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65" y="361507"/>
            <a:ext cx="7859712" cy="561975"/>
          </a:xfrm>
        </p:spPr>
        <p:txBody>
          <a:bodyPr/>
          <a:lstStyle/>
          <a:p>
            <a:r>
              <a:rPr lang="en-US" altLang="en-US" sz="2400" dirty="0"/>
              <a:t>Comparing Software Development </a:t>
            </a:r>
            <a:r>
              <a:rPr lang="en-US" altLang="en-US" sz="2400" dirty="0" smtClean="0"/>
              <a:t>Paradigms: 2013</a:t>
            </a:r>
            <a:endParaRPr lang="en-CA" sz="2400" dirty="0"/>
          </a:p>
        </p:txBody>
      </p:sp>
      <p:graphicFrame>
        <p:nvGraphicFramePr>
          <p:cNvPr id="5" name="Content Placeholder 4"/>
          <p:cNvGraphicFramePr>
            <a:graphicFrameLocks noGrp="1"/>
          </p:cNvGraphicFramePr>
          <p:nvPr>
            <p:ph idx="1"/>
          </p:nvPr>
        </p:nvGraphicFramePr>
        <p:xfrm>
          <a:off x="554778" y="1390521"/>
          <a:ext cx="7770517" cy="3817199"/>
        </p:xfrm>
        <a:graphic>
          <a:graphicData uri="http://schemas.openxmlformats.org/drawingml/2006/chart">
            <c:chart xmlns:c="http://schemas.openxmlformats.org/drawingml/2006/chart" xmlns:r="http://schemas.openxmlformats.org/officeDocument/2006/relationships" r:id="rId1"/>
          </a:graphicData>
        </a:graphic>
      </p:graphicFrame>
      <p:sp>
        <p:nvSpPr>
          <p:cNvPr id="4" name="Footer Placeholder 3"/>
          <p:cNvSpPr>
            <a:spLocks noGrp="1"/>
          </p:cNvSpPr>
          <p:nvPr>
            <p:ph type="ftr" sz="quarter" idx="11"/>
          </p:nvPr>
        </p:nvSpPr>
        <p:spPr>
          <a:xfrm>
            <a:off x="2263665" y="5674759"/>
            <a:ext cx="6553200" cy="196850"/>
          </a:xfrm>
        </p:spPr>
        <p:txBody>
          <a:bodyPr/>
          <a:lstStyle/>
          <a:p>
            <a:r>
              <a:rPr lang="en-CA" dirty="0" smtClean="0"/>
              <a:t>Copyright 2014 Scott W. Ambler </a:t>
            </a:r>
            <a:r>
              <a:rPr lang="en-CA" dirty="0" err="1" smtClean="0"/>
              <a:t>www.ambysoft.com</a:t>
            </a:r>
            <a:r>
              <a:rPr lang="en-CA" dirty="0" smtClean="0"/>
              <a:t>/surveys/</a:t>
            </a:r>
            <a:endParaRPr lang="en-US" dirty="0"/>
          </a:p>
        </p:txBody>
      </p:sp>
      <p:pic>
        <p:nvPicPr>
          <p:cNvPr id="3" name="Picture 2"/>
          <p:cNvPicPr>
            <a:picLocks noChangeAspect="1"/>
          </p:cNvPicPr>
          <p:nvPr/>
        </p:nvPicPr>
        <p:blipFill>
          <a:blip r:embed="rId2"/>
          <a:stretch>
            <a:fillRect/>
          </a:stretch>
        </p:blipFill>
        <p:spPr>
          <a:xfrm>
            <a:off x="231665" y="5573159"/>
            <a:ext cx="2032000" cy="5969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65" y="361507"/>
            <a:ext cx="7859712" cy="561975"/>
          </a:xfrm>
        </p:spPr>
        <p:txBody>
          <a:bodyPr/>
          <a:lstStyle/>
          <a:p>
            <a:r>
              <a:rPr lang="en-US" sz="3200" dirty="0"/>
              <a:t>Comparing Delivery Paradigms</a:t>
            </a:r>
            <a:endParaRPr lang="en-CA" sz="3200" dirty="0"/>
          </a:p>
        </p:txBody>
      </p:sp>
      <p:sp>
        <p:nvSpPr>
          <p:cNvPr id="4" name="Footer Placeholder 3"/>
          <p:cNvSpPr>
            <a:spLocks noGrp="1"/>
          </p:cNvSpPr>
          <p:nvPr>
            <p:ph type="ftr" sz="quarter" idx="11"/>
          </p:nvPr>
        </p:nvSpPr>
        <p:spPr>
          <a:xfrm>
            <a:off x="2263665" y="5674759"/>
            <a:ext cx="6553200" cy="196850"/>
          </a:xfrm>
        </p:spPr>
        <p:txBody>
          <a:bodyPr/>
          <a:lstStyle/>
          <a:p>
            <a:r>
              <a:rPr lang="en-CA" dirty="0" smtClean="0"/>
              <a:t>Copyright 2014 Scott W. Ambler </a:t>
            </a:r>
            <a:r>
              <a:rPr lang="en-CA" dirty="0" err="1" smtClean="0"/>
              <a:t>www.ambysoft.com</a:t>
            </a:r>
            <a:r>
              <a:rPr lang="en-CA" dirty="0" smtClean="0"/>
              <a:t>/surveys/</a:t>
            </a:r>
            <a:endParaRPr lang="en-US" dirty="0"/>
          </a:p>
        </p:txBody>
      </p:sp>
      <p:pic>
        <p:nvPicPr>
          <p:cNvPr id="3" name="Picture 2"/>
          <p:cNvPicPr>
            <a:picLocks noChangeAspect="1"/>
          </p:cNvPicPr>
          <p:nvPr/>
        </p:nvPicPr>
        <p:blipFill>
          <a:blip r:embed="rId2"/>
          <a:stretch>
            <a:fillRect/>
          </a:stretch>
        </p:blipFill>
        <p:spPr>
          <a:xfrm>
            <a:off x="231665" y="5573159"/>
            <a:ext cx="2032000" cy="596900"/>
          </a:xfrm>
          <a:prstGeom prst="rect">
            <a:avLst/>
          </a:prstGeom>
        </p:spPr>
      </p:pic>
      <p:graphicFrame>
        <p:nvGraphicFramePr>
          <p:cNvPr id="7" name="Content Placeholder 4"/>
          <p:cNvGraphicFramePr>
            <a:graphicFrameLocks noGrp="1"/>
          </p:cNvGraphicFramePr>
          <p:nvPr>
            <p:ph idx="1"/>
          </p:nvPr>
        </p:nvGraphicFramePr>
        <p:xfrm>
          <a:off x="605098" y="1360986"/>
          <a:ext cx="7696089" cy="3774668"/>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87328" y="1081457"/>
            <a:ext cx="8682404" cy="4511810"/>
          </a:xfrm>
        </p:spPr>
        <p:txBody>
          <a:bodyPr/>
          <a:lstStyle/>
          <a:p>
            <a:r>
              <a:rPr lang="en-US" sz="2400" dirty="0">
                <a:latin typeface="Gill Sans MT" charset="0"/>
                <a:ea typeface="MS PGothic" panose="020B0600070205080204" charset="-128"/>
                <a:cs typeface="MS PGothic" panose="020B0600070205080204" charset="-128"/>
              </a:rPr>
              <a:t>Large projects (&gt; 40 people, &gt; 1 year)</a:t>
            </a:r>
            <a:endParaRPr lang="en-US" sz="2400" dirty="0">
              <a:latin typeface="Gill Sans MT" charset="0"/>
              <a:ea typeface="MS PGothic" panose="020B0600070205080204" charset="-128"/>
              <a:cs typeface="MS PGothic" panose="020B0600070205080204" charset="-128"/>
            </a:endParaRPr>
          </a:p>
          <a:p>
            <a:pPr lvl="1"/>
            <a:r>
              <a:rPr lang="en-US" sz="2000" dirty="0">
                <a:latin typeface="Gill Sans MT" charset="0"/>
                <a:ea typeface="MS PGothic" panose="020B0600070205080204" charset="-128"/>
              </a:rPr>
              <a:t>Used plan-based methods, such as </a:t>
            </a:r>
            <a:r>
              <a:rPr lang="en-US" sz="2000" dirty="0" smtClean="0">
                <a:latin typeface="Gill Sans MT" charset="0"/>
                <a:ea typeface="MS PGothic" panose="020B0600070205080204" charset="-128"/>
              </a:rPr>
              <a:t>RUP (Rational Unified Process)</a:t>
            </a:r>
            <a:endParaRPr lang="en-US" sz="2000" dirty="0">
              <a:latin typeface="Gill Sans MT" charset="0"/>
              <a:ea typeface="MS PGothic" panose="020B0600070205080204" charset="-128"/>
            </a:endParaRPr>
          </a:p>
          <a:p>
            <a:pPr lvl="1"/>
            <a:r>
              <a:rPr lang="en-US" sz="2000" dirty="0">
                <a:latin typeface="Gill Sans MT" charset="0"/>
                <a:ea typeface="MS PGothic" panose="020B0600070205080204" charset="-128"/>
              </a:rPr>
              <a:t>More incremental than waterfall, but heavy process</a:t>
            </a:r>
            <a:endParaRPr lang="en-US" sz="2000" dirty="0">
              <a:latin typeface="Gill Sans MT" charset="0"/>
              <a:ea typeface="MS PGothic" panose="020B0600070205080204" charset="-128"/>
            </a:endParaRPr>
          </a:p>
          <a:p>
            <a:pPr lvl="1"/>
            <a:r>
              <a:rPr lang="en-US" sz="2000" dirty="0">
                <a:latin typeface="Gill Sans MT" charset="0"/>
                <a:ea typeface="MS PGothic" panose="020B0600070205080204" charset="-128"/>
              </a:rPr>
              <a:t>Focus on quality, discipline, process improvement</a:t>
            </a:r>
            <a:endParaRPr lang="en-US" sz="2000" dirty="0">
              <a:latin typeface="Gill Sans MT" charset="0"/>
              <a:ea typeface="MS PGothic" panose="020B0600070205080204" charset="-128"/>
            </a:endParaRPr>
          </a:p>
          <a:p>
            <a:r>
              <a:rPr lang="en-US" sz="2400" dirty="0">
                <a:latin typeface="Gill Sans MT" charset="0"/>
                <a:ea typeface="MS PGothic" panose="020B0600070205080204" charset="-128"/>
                <a:cs typeface="MS PGothic" panose="020B0600070205080204" charset="-128"/>
              </a:rPr>
              <a:t>Medium-sized projects (7-40 people, 3-12 months)</a:t>
            </a:r>
            <a:endParaRPr lang="en-US" sz="2400" dirty="0">
              <a:latin typeface="Gill Sans MT" charset="0"/>
              <a:ea typeface="MS PGothic" panose="020B0600070205080204" charset="-128"/>
              <a:cs typeface="MS PGothic" panose="020B0600070205080204" charset="-128"/>
            </a:endParaRPr>
          </a:p>
          <a:p>
            <a:pPr lvl="1"/>
            <a:r>
              <a:rPr lang="en-US" sz="2000" dirty="0">
                <a:latin typeface="Gill Sans MT" charset="0"/>
                <a:ea typeface="MS PGothic" panose="020B0600070205080204" charset="-128"/>
              </a:rPr>
              <a:t>Some used plan-based methods, some used ad hoc methods</a:t>
            </a:r>
            <a:endParaRPr lang="en-US" sz="2000" dirty="0">
              <a:latin typeface="Gill Sans MT" charset="0"/>
              <a:ea typeface="MS PGothic" panose="020B0600070205080204" charset="-128"/>
            </a:endParaRPr>
          </a:p>
          <a:p>
            <a:pPr lvl="1"/>
            <a:r>
              <a:rPr lang="en-US" sz="2000" dirty="0">
                <a:latin typeface="Gill Sans MT" charset="0"/>
                <a:ea typeface="MS PGothic" panose="020B0600070205080204" charset="-128"/>
              </a:rPr>
              <a:t>Struggled to reduce process overhead while maintaining quality</a:t>
            </a:r>
            <a:endParaRPr lang="en-US" sz="2000" dirty="0">
              <a:latin typeface="Gill Sans MT" charset="0"/>
              <a:ea typeface="MS PGothic" panose="020B0600070205080204" charset="-128"/>
            </a:endParaRPr>
          </a:p>
          <a:p>
            <a:r>
              <a:rPr lang="en-US" sz="2400" dirty="0">
                <a:latin typeface="Gill Sans MT" charset="0"/>
                <a:ea typeface="MS PGothic" panose="020B0600070205080204" charset="-128"/>
                <a:cs typeface="MS PGothic" panose="020B0600070205080204" charset="-128"/>
              </a:rPr>
              <a:t>Small projects (&lt; 7 people, &lt; 3 months)</a:t>
            </a:r>
            <a:endParaRPr lang="en-US" sz="2400" dirty="0">
              <a:latin typeface="Gill Sans MT" charset="0"/>
              <a:ea typeface="MS PGothic" panose="020B0600070205080204" charset="-128"/>
              <a:cs typeface="MS PGothic" panose="020B0600070205080204" charset="-128"/>
            </a:endParaRPr>
          </a:p>
          <a:p>
            <a:pPr lvl="1"/>
            <a:r>
              <a:rPr lang="en-US" sz="2000" dirty="0">
                <a:latin typeface="Gill Sans MT" charset="0"/>
                <a:ea typeface="MS PGothic" panose="020B0600070205080204" charset="-128"/>
              </a:rPr>
              <a:t>Many used ad hoc methods (or no methods)</a:t>
            </a:r>
            <a:endParaRPr lang="en-US" sz="2000" dirty="0">
              <a:latin typeface="Gill Sans MT" charset="0"/>
              <a:ea typeface="MS PGothic" panose="020B0600070205080204" charset="-128"/>
            </a:endParaRPr>
          </a:p>
          <a:p>
            <a:pPr lvl="1"/>
            <a:r>
              <a:rPr lang="en-US" sz="2000" dirty="0">
                <a:latin typeface="Gill Sans MT" charset="0"/>
                <a:ea typeface="MS PGothic" panose="020B0600070205080204" charset="-128"/>
              </a:rPr>
              <a:t>Struggled to achieve greater speed</a:t>
            </a:r>
            <a:endParaRPr lang="en-US" sz="2000" dirty="0">
              <a:latin typeface="Gill Sans MT" charset="0"/>
              <a:ea typeface="MS PGothic" panose="020B0600070205080204" charset="-128"/>
            </a:endParaRPr>
          </a:p>
        </p:txBody>
      </p:sp>
      <p:sp>
        <p:nvSpPr>
          <p:cNvPr id="3" name="Title 2"/>
          <p:cNvSpPr>
            <a:spLocks noGrp="1"/>
          </p:cNvSpPr>
          <p:nvPr>
            <p:ph type="title"/>
          </p:nvPr>
        </p:nvSpPr>
        <p:spPr>
          <a:xfrm>
            <a:off x="92596" y="261409"/>
            <a:ext cx="8252269" cy="1143000"/>
          </a:xfrm>
        </p:spPr>
        <p:txBody>
          <a:bodyPr/>
          <a:lstStyle/>
          <a:p>
            <a:r>
              <a:rPr lang="en-US" dirty="0">
                <a:latin typeface="Bookman Old Style" charset="0"/>
                <a:ea typeface="MS PGothic" panose="020B0600070205080204" charset="-128"/>
                <a:cs typeface="MS PGothic" panose="020B0600070205080204" charset="-128"/>
              </a:rPr>
              <a:t>Software </a:t>
            </a:r>
            <a:r>
              <a:rPr lang="en-US" dirty="0" smtClean="0">
                <a:latin typeface="Bookman Old Style" charset="0"/>
                <a:ea typeface="MS PGothic" panose="020B0600070205080204" charset="-128"/>
                <a:cs typeface="MS PGothic" panose="020B0600070205080204" charset="-128"/>
              </a:rPr>
              <a:t>development </a:t>
            </a:r>
            <a:r>
              <a:rPr lang="en-US" dirty="0">
                <a:latin typeface="Bookman Old Style" charset="0"/>
                <a:ea typeface="MS PGothic" panose="020B0600070205080204" charset="-128"/>
                <a:cs typeface="MS PGothic" panose="020B0600070205080204" charset="-128"/>
              </a:rPr>
              <a:t>in the 1990s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87329" y="1002079"/>
            <a:ext cx="8682404" cy="4511810"/>
          </a:xfrm>
        </p:spPr>
        <p:txBody>
          <a:bodyPr/>
          <a:lstStyle/>
          <a:p>
            <a:pPr>
              <a:spcAft>
                <a:spcPts val="600"/>
              </a:spcAft>
            </a:pPr>
            <a:r>
              <a:rPr lang="en-US" sz="2400" dirty="0">
                <a:latin typeface="Gill Sans MT" charset="0"/>
                <a:ea typeface="MS PGothic" panose="020B0600070205080204" charset="-128"/>
                <a:cs typeface="MS PGothic" panose="020B0600070205080204" charset="-128"/>
              </a:rPr>
              <a:t>1960s:</a:t>
            </a:r>
            <a:endParaRPr lang="en-US" sz="2400" dirty="0">
              <a:latin typeface="Gill Sans MT" charset="0"/>
              <a:ea typeface="MS PGothic" panose="020B0600070205080204" charset="-128"/>
              <a:cs typeface="MS PGothic" panose="020B0600070205080204" charset="-128"/>
            </a:endParaRPr>
          </a:p>
          <a:p>
            <a:pPr lvl="1">
              <a:spcAft>
                <a:spcPts val="600"/>
              </a:spcAft>
            </a:pPr>
            <a:r>
              <a:rPr lang="en-US" sz="2000" dirty="0">
                <a:latin typeface="Gill Sans MT" charset="0"/>
                <a:ea typeface="MS PGothic" panose="020B0600070205080204" charset="-128"/>
              </a:rPr>
              <a:t>Original software crisis leads to "software </a:t>
            </a:r>
            <a:r>
              <a:rPr lang="en-US" sz="2000" dirty="0" smtClean="0">
                <a:latin typeface="Gill Sans MT" charset="0"/>
                <a:ea typeface="MS PGothic" panose="020B0600070205080204" charset="-128"/>
              </a:rPr>
              <a:t>engineering”</a:t>
            </a:r>
            <a:endParaRPr lang="en-US" sz="2000" dirty="0" smtClean="0">
              <a:latin typeface="Gill Sans MT" charset="0"/>
              <a:ea typeface="MS PGothic" panose="020B0600070205080204" charset="-128"/>
            </a:endParaRPr>
          </a:p>
          <a:p>
            <a:pPr lvl="1">
              <a:spcAft>
                <a:spcPts val="600"/>
              </a:spcAft>
            </a:pPr>
            <a:r>
              <a:rPr lang="en-US" sz="2000" dirty="0" smtClean="0">
                <a:latin typeface="Gill Sans MT" charset="0"/>
                <a:ea typeface="MS PGothic" panose="020B0600070205080204" charset="-128"/>
              </a:rPr>
              <a:t>Apply techniques from other engineering disciplines to software</a:t>
            </a:r>
            <a:endParaRPr lang="en-US" sz="2000" dirty="0">
              <a:latin typeface="Gill Sans MT" charset="0"/>
              <a:ea typeface="MS PGothic" panose="020B0600070205080204" charset="-128"/>
            </a:endParaRPr>
          </a:p>
          <a:p>
            <a:pPr>
              <a:spcAft>
                <a:spcPts val="600"/>
              </a:spcAft>
            </a:pPr>
            <a:r>
              <a:rPr lang="en-US" sz="2400" dirty="0">
                <a:latin typeface="Gill Sans MT" charset="0"/>
                <a:ea typeface="MS PGothic" panose="020B0600070205080204" charset="-128"/>
                <a:cs typeface="MS PGothic" panose="020B0600070205080204" charset="-128"/>
              </a:rPr>
              <a:t>1970s:</a:t>
            </a:r>
            <a:endParaRPr lang="en-US" sz="2400" dirty="0">
              <a:latin typeface="Gill Sans MT" charset="0"/>
              <a:ea typeface="MS PGothic" panose="020B0600070205080204" charset="-128"/>
              <a:cs typeface="MS PGothic" panose="020B0600070205080204" charset="-128"/>
            </a:endParaRPr>
          </a:p>
          <a:p>
            <a:pPr lvl="1">
              <a:spcAft>
                <a:spcPts val="600"/>
              </a:spcAft>
            </a:pPr>
            <a:r>
              <a:rPr lang="en-US" sz="2000" dirty="0">
                <a:latin typeface="Gill Sans MT" charset="0"/>
                <a:ea typeface="MS PGothic" panose="020B0600070205080204" charset="-128"/>
              </a:rPr>
              <a:t>Adoption of traditional engineering methods, such as the waterfall model</a:t>
            </a:r>
            <a:endParaRPr lang="en-US" sz="2000" dirty="0">
              <a:latin typeface="Gill Sans MT" charset="0"/>
              <a:ea typeface="MS PGothic" panose="020B0600070205080204" charset="-128"/>
            </a:endParaRPr>
          </a:p>
          <a:p>
            <a:pPr>
              <a:spcAft>
                <a:spcPts val="600"/>
              </a:spcAft>
            </a:pPr>
            <a:r>
              <a:rPr lang="en-US" sz="2400" dirty="0">
                <a:latin typeface="Gill Sans MT" charset="0"/>
                <a:ea typeface="MS PGothic" panose="020B0600070205080204" charset="-128"/>
                <a:cs typeface="MS PGothic" panose="020B0600070205080204" charset="-128"/>
              </a:rPr>
              <a:t>1980s:</a:t>
            </a:r>
            <a:endParaRPr lang="en-US" sz="2400" dirty="0">
              <a:latin typeface="Gill Sans MT" charset="0"/>
              <a:ea typeface="MS PGothic" panose="020B0600070205080204" charset="-128"/>
              <a:cs typeface="MS PGothic" panose="020B0600070205080204" charset="-128"/>
            </a:endParaRPr>
          </a:p>
          <a:p>
            <a:pPr lvl="1">
              <a:spcAft>
                <a:spcPts val="600"/>
              </a:spcAft>
            </a:pPr>
            <a:r>
              <a:rPr lang="en-US" sz="2000" dirty="0">
                <a:latin typeface="Gill Sans MT" charset="0"/>
                <a:ea typeface="MS PGothic" panose="020B0600070205080204" charset="-128"/>
              </a:rPr>
              <a:t>Many attacks on complexity (OO, CASE tools, formal methods, iterative process models, process maturity)</a:t>
            </a:r>
            <a:endParaRPr lang="en-US" sz="2000" dirty="0">
              <a:latin typeface="Gill Sans MT" charset="0"/>
              <a:ea typeface="MS PGothic" panose="020B0600070205080204" charset="-128"/>
            </a:endParaRPr>
          </a:p>
          <a:p>
            <a:pPr lvl="1">
              <a:spcAft>
                <a:spcPts val="600"/>
              </a:spcAft>
            </a:pPr>
            <a:r>
              <a:rPr lang="en-US" sz="2000" dirty="0">
                <a:latin typeface="Gill Sans MT" charset="0"/>
                <a:ea typeface="MS PGothic" panose="020B0600070205080204" charset="-128"/>
              </a:rPr>
              <a:t>"No silver bullet" published by </a:t>
            </a:r>
            <a:r>
              <a:rPr lang="en-US" sz="2000" dirty="0" smtClean="0">
                <a:latin typeface="Gill Sans MT" charset="0"/>
                <a:ea typeface="MS PGothic" panose="020B0600070205080204" charset="-128"/>
              </a:rPr>
              <a:t>Brooks</a:t>
            </a:r>
            <a:endParaRPr lang="en-US" sz="2000" dirty="0" smtClean="0">
              <a:latin typeface="Gill Sans MT" charset="0"/>
              <a:ea typeface="MS PGothic" panose="020B0600070205080204" charset="-128"/>
            </a:endParaRPr>
          </a:p>
          <a:p>
            <a:pPr lvl="1">
              <a:spcAft>
                <a:spcPts val="600"/>
              </a:spcAft>
            </a:pPr>
            <a:r>
              <a:rPr lang="en-US" sz="2000" dirty="0" smtClean="0">
                <a:latin typeface="Gill Sans MT" charset="0"/>
                <a:ea typeface="MS PGothic" panose="020B0600070205080204" charset="-128"/>
              </a:rPr>
              <a:t>Software market expands from </a:t>
            </a:r>
            <a:r>
              <a:rPr lang="en-US" sz="2000" dirty="0" err="1" smtClean="0">
                <a:latin typeface="Gill Sans MT" charset="0"/>
                <a:ea typeface="MS PGothic" panose="020B0600070205080204" charset="-128"/>
              </a:rPr>
              <a:t>DoD</a:t>
            </a:r>
            <a:r>
              <a:rPr lang="en-US" sz="2000" dirty="0" smtClean="0">
                <a:latin typeface="Gill Sans MT" charset="0"/>
                <a:ea typeface="MS PGothic" panose="020B0600070205080204" charset="-128"/>
              </a:rPr>
              <a:t> and large business to home PCs</a:t>
            </a:r>
            <a:endParaRPr lang="en-US" sz="2000" dirty="0">
              <a:latin typeface="Gill Sans MT" charset="0"/>
              <a:ea typeface="MS PGothic" panose="020B0600070205080204" charset="-128"/>
            </a:endParaRPr>
          </a:p>
          <a:p>
            <a:pPr>
              <a:spcAft>
                <a:spcPts val="600"/>
              </a:spcAft>
            </a:pPr>
            <a:r>
              <a:rPr lang="en-US" sz="2400" dirty="0">
                <a:latin typeface="Gill Sans MT" charset="0"/>
                <a:ea typeface="MS PGothic" panose="020B0600070205080204" charset="-128"/>
                <a:cs typeface="MS PGothic" panose="020B0600070205080204" charset="-128"/>
              </a:rPr>
              <a:t>1990s:</a:t>
            </a:r>
            <a:endParaRPr lang="en-US" sz="2400" dirty="0">
              <a:latin typeface="Gill Sans MT" charset="0"/>
              <a:ea typeface="MS PGothic" panose="020B0600070205080204" charset="-128"/>
              <a:cs typeface="MS PGothic" panose="020B0600070205080204" charset="-128"/>
            </a:endParaRPr>
          </a:p>
          <a:p>
            <a:pPr lvl="1">
              <a:spcAft>
                <a:spcPts val="600"/>
              </a:spcAft>
            </a:pPr>
            <a:r>
              <a:rPr lang="en-US" sz="2000" dirty="0" smtClean="0">
                <a:latin typeface="Gill Sans MT" charset="0"/>
                <a:ea typeface="MS PGothic" panose="020B0600070205080204" charset="-128"/>
              </a:rPr>
              <a:t>WWW, dot-com boom, </a:t>
            </a:r>
            <a:r>
              <a:rPr lang="en-US" sz="2000" dirty="0">
                <a:latin typeface="Gill Sans MT" charset="0"/>
                <a:ea typeface="MS PGothic" panose="020B0600070205080204" charset="-128"/>
              </a:rPr>
              <a:t>and Internet time</a:t>
            </a:r>
            <a:endParaRPr lang="en-US" sz="2000" dirty="0">
              <a:latin typeface="Gill Sans MT" charset="0"/>
              <a:ea typeface="MS PGothic" panose="020B0600070205080204" charset="-128"/>
            </a:endParaRPr>
          </a:p>
          <a:p>
            <a:pPr lvl="1">
              <a:spcAft>
                <a:spcPts val="600"/>
              </a:spcAft>
            </a:pPr>
            <a:r>
              <a:rPr lang="en-US" sz="2000" dirty="0">
                <a:latin typeface="Gill Sans MT" charset="0"/>
                <a:ea typeface="MS PGothic" panose="020B0600070205080204" charset="-128"/>
              </a:rPr>
              <a:t>Backlash against heavy process</a:t>
            </a:r>
            <a:endParaRPr lang="en-US" sz="2000" dirty="0">
              <a:latin typeface="Gill Sans MT" charset="0"/>
              <a:ea typeface="MS PGothic" panose="020B0600070205080204" charset="-128"/>
            </a:endParaRPr>
          </a:p>
          <a:p>
            <a:endParaRPr lang="en-US" dirty="0"/>
          </a:p>
        </p:txBody>
      </p:sp>
      <p:sp>
        <p:nvSpPr>
          <p:cNvPr id="3" name="Title 2"/>
          <p:cNvSpPr>
            <a:spLocks noGrp="1"/>
          </p:cNvSpPr>
          <p:nvPr>
            <p:ph type="title"/>
          </p:nvPr>
        </p:nvSpPr>
        <p:spPr>
          <a:xfrm>
            <a:off x="227013" y="274638"/>
            <a:ext cx="8172900" cy="651448"/>
          </a:xfrm>
        </p:spPr>
        <p:txBody>
          <a:bodyPr/>
          <a:lstStyle/>
          <a:p>
            <a:r>
              <a:rPr lang="en-US" dirty="0">
                <a:latin typeface="Bookman Old Style" charset="0"/>
                <a:ea typeface="MS PGothic" panose="020B0600070205080204" charset="-128"/>
                <a:cs typeface="MS PGothic" panose="020B0600070205080204" charset="-128"/>
              </a:rPr>
              <a:t>Software </a:t>
            </a:r>
            <a:r>
              <a:rPr lang="en-US" dirty="0" smtClean="0">
                <a:latin typeface="Bookman Old Style" charset="0"/>
                <a:ea typeface="MS PGothic" panose="020B0600070205080204" charset="-128"/>
                <a:cs typeface="MS PGothic" panose="020B0600070205080204" charset="-128"/>
              </a:rPr>
              <a:t>development before </a:t>
            </a:r>
            <a:r>
              <a:rPr lang="en-US" dirty="0">
                <a:latin typeface="Bookman Old Style" charset="0"/>
                <a:ea typeface="MS PGothic" panose="020B0600070205080204" charset="-128"/>
                <a:cs typeface="MS PGothic" panose="020B0600070205080204" charset="-128"/>
              </a:rPr>
              <a:t>Agile</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9926" y="1293134"/>
            <a:ext cx="8682404" cy="4511810"/>
          </a:xfrm>
        </p:spPr>
        <p:txBody>
          <a:bodyPr/>
          <a:lstStyle/>
          <a:p>
            <a:r>
              <a:rPr lang="en-US" sz="2400" dirty="0">
                <a:latin typeface="Gill Sans MT" charset="0"/>
                <a:ea typeface="MS PGothic" panose="020B0600070205080204" charset="-128"/>
                <a:cs typeface="MS PGothic" panose="020B0600070205080204" charset="-128"/>
              </a:rPr>
              <a:t>Developed at Rational Software in </a:t>
            </a:r>
            <a:r>
              <a:rPr lang="en-US" sz="2400" dirty="0" smtClean="0">
                <a:latin typeface="Gill Sans MT" charset="0"/>
                <a:ea typeface="MS PGothic" panose="020B0600070205080204" charset="-128"/>
                <a:cs typeface="MS PGothic" panose="020B0600070205080204" charset="-128"/>
              </a:rPr>
              <a:t>late 1990s </a:t>
            </a:r>
            <a:r>
              <a:rPr lang="en-US" sz="2400" dirty="0">
                <a:latin typeface="Gill Sans MT" charset="0"/>
                <a:ea typeface="MS PGothic" panose="020B0600070205080204" charset="-128"/>
                <a:cs typeface="MS PGothic" panose="020B0600070205080204" charset="-128"/>
              </a:rPr>
              <a:t>after acquisition of several </a:t>
            </a:r>
            <a:r>
              <a:rPr lang="en-US" sz="2400" dirty="0" smtClean="0">
                <a:latin typeface="Gill Sans MT" charset="0"/>
                <a:ea typeface="MS PGothic" panose="020B0600070205080204" charset="-128"/>
                <a:cs typeface="MS PGothic" panose="020B0600070205080204" charset="-128"/>
              </a:rPr>
              <a:t>Object Oriented </a:t>
            </a:r>
            <a:r>
              <a:rPr lang="en-US" sz="2400" dirty="0">
                <a:latin typeface="Gill Sans MT" charset="0"/>
                <a:ea typeface="MS PGothic" panose="020B0600070205080204" charset="-128"/>
                <a:cs typeface="MS PGothic" panose="020B0600070205080204" charset="-128"/>
              </a:rPr>
              <a:t>companies</a:t>
            </a:r>
            <a:endParaRPr lang="en-US" sz="2400" dirty="0">
              <a:latin typeface="Gill Sans MT" charset="0"/>
              <a:ea typeface="MS PGothic" panose="020B0600070205080204" charset="-128"/>
              <a:cs typeface="MS PGothic" panose="020B0600070205080204" charset="-128"/>
            </a:endParaRPr>
          </a:p>
          <a:p>
            <a:r>
              <a:rPr lang="en-US" sz="2400" dirty="0">
                <a:latin typeface="Gill Sans MT" charset="0"/>
                <a:ea typeface="MS PGothic" panose="020B0600070205080204" charset="-128"/>
                <a:cs typeface="MS PGothic" panose="020B0600070205080204" charset="-128"/>
              </a:rPr>
              <a:t>Based on 6 </a:t>
            </a:r>
            <a:r>
              <a:rPr lang="en-US" sz="2400" b="1" i="1" dirty="0">
                <a:latin typeface="Gill Sans MT" charset="0"/>
                <a:ea typeface="MS PGothic" panose="020B0600070205080204" charset="-128"/>
                <a:cs typeface="MS PGothic" panose="020B0600070205080204" charset="-128"/>
              </a:rPr>
              <a:t>Best Practices </a:t>
            </a:r>
            <a:r>
              <a:rPr lang="en-US" sz="2400" dirty="0">
                <a:latin typeface="Gill Sans MT" charset="0"/>
                <a:ea typeface="MS PGothic" panose="020B0600070205080204" charset="-128"/>
                <a:cs typeface="MS PGothic" panose="020B0600070205080204" charset="-128"/>
              </a:rPr>
              <a:t>of Software Engineering</a:t>
            </a:r>
            <a:endParaRPr lang="en-US" sz="2400" dirty="0">
              <a:latin typeface="Gill Sans MT" charset="0"/>
              <a:ea typeface="MS PGothic" panose="020B0600070205080204" charset="-128"/>
              <a:cs typeface="MS PGothic" panose="020B0600070205080204" charset="-128"/>
            </a:endParaRPr>
          </a:p>
          <a:p>
            <a:pPr lvl="1"/>
            <a:r>
              <a:rPr lang="en-US" sz="2000" dirty="0">
                <a:latin typeface="Gill Sans MT" charset="0"/>
                <a:ea typeface="MS PGothic" panose="020B0600070205080204" charset="-128"/>
                <a:cs typeface="MS PGothic" panose="020B0600070205080204" charset="-128"/>
              </a:rPr>
              <a:t>Develop iteratively</a:t>
            </a:r>
            <a:endParaRPr lang="en-US" sz="2000" dirty="0">
              <a:latin typeface="Gill Sans MT" charset="0"/>
              <a:ea typeface="MS PGothic" panose="020B0600070205080204" charset="-128"/>
            </a:endParaRPr>
          </a:p>
          <a:p>
            <a:pPr lvl="1"/>
            <a:r>
              <a:rPr lang="en-US" sz="2000" dirty="0">
                <a:latin typeface="Gill Sans MT" charset="0"/>
                <a:ea typeface="MS PGothic" panose="020B0600070205080204" charset="-128"/>
                <a:cs typeface="MS PGothic" panose="020B0600070205080204" charset="-128"/>
              </a:rPr>
              <a:t>Manage requirements</a:t>
            </a:r>
            <a:endParaRPr lang="en-US" sz="2000" dirty="0">
              <a:latin typeface="Gill Sans MT" charset="0"/>
              <a:ea typeface="MS PGothic" panose="020B0600070205080204" charset="-128"/>
            </a:endParaRPr>
          </a:p>
          <a:p>
            <a:pPr lvl="1"/>
            <a:r>
              <a:rPr lang="en-US" sz="2000" dirty="0" smtClean="0">
                <a:latin typeface="Gill Sans MT" charset="0"/>
                <a:ea typeface="MS PGothic" panose="020B0600070205080204" charset="-128"/>
                <a:cs typeface="MS PGothic" panose="020B0600070205080204" charset="-128"/>
              </a:rPr>
              <a:t>Use </a:t>
            </a:r>
            <a:r>
              <a:rPr lang="en-US" sz="2000" dirty="0">
                <a:latin typeface="Gill Sans MT" charset="0"/>
                <a:ea typeface="MS PGothic" panose="020B0600070205080204" charset="-128"/>
                <a:cs typeface="MS PGothic" panose="020B0600070205080204" charset="-128"/>
              </a:rPr>
              <a:t>component-based </a:t>
            </a:r>
            <a:r>
              <a:rPr lang="en-US" sz="2000" dirty="0" smtClean="0">
                <a:latin typeface="Gill Sans MT" charset="0"/>
                <a:ea typeface="MS PGothic" panose="020B0600070205080204" charset="-128"/>
                <a:cs typeface="MS PGothic" panose="020B0600070205080204" charset="-128"/>
              </a:rPr>
              <a:t>architectures</a:t>
            </a:r>
            <a:endParaRPr lang="en-US" sz="2000" dirty="0">
              <a:latin typeface="Gill Sans MT" charset="0"/>
              <a:ea typeface="MS PGothic" panose="020B0600070205080204" charset="-128"/>
            </a:endParaRPr>
          </a:p>
          <a:p>
            <a:pPr lvl="1"/>
            <a:r>
              <a:rPr lang="en-US" sz="2000" dirty="0">
                <a:latin typeface="Gill Sans MT" charset="0"/>
                <a:ea typeface="MS PGothic" panose="020B0600070205080204" charset="-128"/>
                <a:cs typeface="MS PGothic" panose="020B0600070205080204" charset="-128"/>
              </a:rPr>
              <a:t>Model software </a:t>
            </a:r>
            <a:r>
              <a:rPr lang="en-US" sz="2000" dirty="0" smtClean="0">
                <a:latin typeface="Gill Sans MT" charset="0"/>
                <a:ea typeface="MS PGothic" panose="020B0600070205080204" charset="-128"/>
                <a:cs typeface="MS PGothic" panose="020B0600070205080204" charset="-128"/>
              </a:rPr>
              <a:t>visually (UML)</a:t>
            </a:r>
            <a:endParaRPr lang="en-US" sz="2000" dirty="0">
              <a:latin typeface="Gill Sans MT" charset="0"/>
              <a:ea typeface="MS PGothic" panose="020B0600070205080204" charset="-128"/>
            </a:endParaRPr>
          </a:p>
          <a:p>
            <a:pPr lvl="1"/>
            <a:r>
              <a:rPr lang="en-US" sz="2000" dirty="0">
                <a:latin typeface="Gill Sans MT" charset="0"/>
                <a:ea typeface="MS PGothic" panose="020B0600070205080204" charset="-128"/>
                <a:cs typeface="MS PGothic" panose="020B0600070205080204" charset="-128"/>
              </a:rPr>
              <a:t>Continuously verify </a:t>
            </a:r>
            <a:r>
              <a:rPr lang="en-US" sz="2000" dirty="0" smtClean="0">
                <a:latin typeface="Gill Sans MT" charset="0"/>
                <a:ea typeface="MS PGothic" panose="020B0600070205080204" charset="-128"/>
                <a:cs typeface="MS PGothic" panose="020B0600070205080204" charset="-128"/>
              </a:rPr>
              <a:t>software quality</a:t>
            </a:r>
            <a:endParaRPr lang="en-US" sz="2000" dirty="0">
              <a:latin typeface="Gill Sans MT" charset="0"/>
              <a:ea typeface="MS PGothic" panose="020B0600070205080204" charset="-128"/>
            </a:endParaRPr>
          </a:p>
          <a:p>
            <a:pPr lvl="1"/>
            <a:r>
              <a:rPr lang="en-US" sz="2000" dirty="0">
                <a:latin typeface="Gill Sans MT" charset="0"/>
                <a:ea typeface="MS PGothic" panose="020B0600070205080204" charset="-128"/>
                <a:cs typeface="MS PGothic" panose="020B0600070205080204" charset="-128"/>
              </a:rPr>
              <a:t>Control changes</a:t>
            </a:r>
            <a:endParaRPr lang="en-US" sz="2000" dirty="0">
              <a:latin typeface="Gill Sans MT" charset="0"/>
              <a:ea typeface="MS PGothic" panose="020B0600070205080204" charset="-128"/>
              <a:cs typeface="MS PGothic" panose="020B0600070205080204" charset="-128"/>
            </a:endParaRPr>
          </a:p>
        </p:txBody>
      </p:sp>
      <p:sp>
        <p:nvSpPr>
          <p:cNvPr id="3" name="Title 2"/>
          <p:cNvSpPr>
            <a:spLocks noGrp="1"/>
          </p:cNvSpPr>
          <p:nvPr>
            <p:ph type="title"/>
          </p:nvPr>
        </p:nvSpPr>
        <p:spPr/>
        <p:txBody>
          <a:bodyPr/>
          <a:lstStyle/>
          <a:p>
            <a:r>
              <a:rPr lang="en-US" dirty="0">
                <a:latin typeface="Bookman Old Style" charset="0"/>
                <a:ea typeface="MS PGothic" panose="020B0600070205080204" charset="-128"/>
                <a:cs typeface="MS PGothic" panose="020B0600070205080204" charset="-128"/>
              </a:rPr>
              <a:t>Rational Unified </a:t>
            </a:r>
            <a:r>
              <a:rPr lang="en-US" dirty="0" smtClean="0">
                <a:latin typeface="Bookman Old Style" charset="0"/>
                <a:ea typeface="MS PGothic" panose="020B0600070205080204" charset="-128"/>
                <a:cs typeface="MS PGothic" panose="020B0600070205080204" charset="-128"/>
              </a:rPr>
              <a:t>Process (RUP)</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416957" y="3134485"/>
            <a:ext cx="2160857" cy="85095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Just for fun…</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7" name="Picture 6"/>
          <p:cNvPicPr>
            <a:picLocks noChangeAspect="1"/>
          </p:cNvPicPr>
          <p:nvPr/>
        </p:nvPicPr>
        <p:blipFill>
          <a:blip r:embed="rId1"/>
          <a:stretch>
            <a:fillRect/>
          </a:stretch>
        </p:blipFill>
        <p:spPr>
          <a:xfrm>
            <a:off x="762000" y="2108200"/>
            <a:ext cx="7620000" cy="26416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381540"/>
            <a:ext cx="8682404" cy="4511810"/>
          </a:xfrm>
        </p:spPr>
        <p:txBody>
          <a:bodyPr/>
          <a:lstStyle/>
          <a:p>
            <a:r>
              <a:rPr lang="en-US" sz="2400" b="1" dirty="0" smtClean="0">
                <a:latin typeface="Gill Sans MT" charset="0"/>
                <a:ea typeface="Gill Sans MT" charset="0"/>
                <a:cs typeface="Gill Sans MT" charset="0"/>
              </a:rPr>
              <a:t>Develop software iteratively</a:t>
            </a:r>
            <a:endParaRPr lang="en-US" sz="2400" b="1" dirty="0" smtClean="0">
              <a:latin typeface="Gill Sans MT" charset="0"/>
              <a:ea typeface="Gill Sans MT" charset="0"/>
              <a:cs typeface="Gill Sans MT" charset="0"/>
            </a:endParaRPr>
          </a:p>
          <a:p>
            <a:pPr lvl="1"/>
            <a:r>
              <a:rPr lang="en-US" sz="2000" dirty="0" smtClean="0">
                <a:latin typeface="Gill Sans MT" charset="0"/>
                <a:ea typeface="Gill Sans MT" charset="0"/>
                <a:cs typeface="Gill Sans MT" charset="0"/>
              </a:rPr>
              <a:t>Solutions are too complex to get right in one pass</a:t>
            </a:r>
            <a:endParaRPr lang="en-US" sz="2000" dirty="0" smtClean="0">
              <a:latin typeface="Gill Sans MT" charset="0"/>
              <a:ea typeface="Gill Sans MT" charset="0"/>
              <a:cs typeface="Gill Sans MT" charset="0"/>
            </a:endParaRPr>
          </a:p>
          <a:p>
            <a:pPr lvl="1"/>
            <a:r>
              <a:rPr lang="en-US" sz="2000" dirty="0" smtClean="0">
                <a:latin typeface="Gill Sans MT" charset="0"/>
                <a:ea typeface="Gill Sans MT" charset="0"/>
                <a:cs typeface="Gill Sans MT" charset="0"/>
              </a:rPr>
              <a:t>Use an iterative approach and focus on the highest </a:t>
            </a:r>
            <a:r>
              <a:rPr lang="en-US" sz="2000" b="1" i="1" dirty="0" smtClean="0">
                <a:latin typeface="Gill Sans MT" charset="0"/>
                <a:ea typeface="Gill Sans MT" charset="0"/>
                <a:cs typeface="Gill Sans MT" charset="0"/>
              </a:rPr>
              <a:t>risk</a:t>
            </a:r>
            <a:r>
              <a:rPr lang="en-US" sz="2000" dirty="0" smtClean="0">
                <a:latin typeface="Gill Sans MT" charset="0"/>
                <a:ea typeface="Gill Sans MT" charset="0"/>
                <a:cs typeface="Gill Sans MT" charset="0"/>
              </a:rPr>
              <a:t> items in each pass</a:t>
            </a:r>
            <a:endParaRPr lang="en-US" sz="2000" dirty="0" smtClean="0">
              <a:latin typeface="Gill Sans MT" charset="0"/>
              <a:ea typeface="Gill Sans MT" charset="0"/>
              <a:cs typeface="Gill Sans MT" charset="0"/>
            </a:endParaRPr>
          </a:p>
          <a:p>
            <a:pPr lvl="1"/>
            <a:r>
              <a:rPr lang="en-US" sz="2000" dirty="0" smtClean="0">
                <a:latin typeface="Gill Sans MT" charset="0"/>
                <a:ea typeface="Gill Sans MT" charset="0"/>
                <a:cs typeface="Gill Sans MT" charset="0"/>
              </a:rPr>
              <a:t>Customer involvement</a:t>
            </a:r>
            <a:endParaRPr lang="en-US" sz="2000" dirty="0" smtClean="0">
              <a:latin typeface="Gill Sans MT" charset="0"/>
              <a:ea typeface="Gill Sans MT" charset="0"/>
              <a:cs typeface="Gill Sans MT" charset="0"/>
            </a:endParaRPr>
          </a:p>
          <a:p>
            <a:pPr lvl="1"/>
            <a:r>
              <a:rPr lang="en-US" sz="2000" dirty="0" smtClean="0">
                <a:latin typeface="Gill Sans MT" charset="0"/>
                <a:ea typeface="Gill Sans MT" charset="0"/>
                <a:cs typeface="Gill Sans MT" charset="0"/>
              </a:rPr>
              <a:t>Accommodate changes in requirements</a:t>
            </a:r>
            <a:endParaRPr lang="en-US" sz="2000" dirty="0" smtClean="0">
              <a:latin typeface="Gill Sans MT" charset="0"/>
              <a:ea typeface="Gill Sans MT" charset="0"/>
              <a:cs typeface="Gill Sans MT" charset="0"/>
            </a:endParaRPr>
          </a:p>
          <a:p>
            <a:r>
              <a:rPr lang="en-US" sz="2400" b="1" dirty="0" smtClean="0">
                <a:latin typeface="Gill Sans MT" charset="0"/>
                <a:ea typeface="Gill Sans MT" charset="0"/>
                <a:cs typeface="Gill Sans MT" charset="0"/>
              </a:rPr>
              <a:t>Manage requirements</a:t>
            </a:r>
            <a:endParaRPr lang="en-US" sz="2400" b="1" dirty="0" smtClean="0">
              <a:latin typeface="Gill Sans MT" charset="0"/>
              <a:ea typeface="Gill Sans MT" charset="0"/>
              <a:cs typeface="Gill Sans MT" charset="0"/>
            </a:endParaRPr>
          </a:p>
          <a:p>
            <a:pPr lvl="1"/>
            <a:r>
              <a:rPr lang="en-US" sz="2000" dirty="0" smtClean="0">
                <a:latin typeface="Gill Sans MT" charset="0"/>
                <a:ea typeface="Gill Sans MT" charset="0"/>
                <a:cs typeface="Gill Sans MT" charset="0"/>
              </a:rPr>
              <a:t>Use cases and scenarios help to identify requirements</a:t>
            </a:r>
            <a:endParaRPr lang="en-US" sz="2000" dirty="0" smtClean="0">
              <a:latin typeface="Gill Sans MT" charset="0"/>
              <a:ea typeface="Gill Sans MT" charset="0"/>
              <a:cs typeface="Gill Sans MT" charset="0"/>
            </a:endParaRPr>
          </a:p>
          <a:p>
            <a:pPr lvl="1"/>
            <a:r>
              <a:rPr lang="en-US" sz="2000" dirty="0" smtClean="0">
                <a:latin typeface="Gill Sans MT" charset="0"/>
                <a:ea typeface="Gill Sans MT" charset="0"/>
                <a:cs typeface="Gill Sans MT" charset="0"/>
              </a:rPr>
              <a:t>Requirements provide traceable thread from customer needs through development to end product</a:t>
            </a:r>
            <a:endParaRPr lang="en-US" sz="2000" dirty="0" smtClean="0">
              <a:latin typeface="Gill Sans MT" charset="0"/>
              <a:ea typeface="Gill Sans MT" charset="0"/>
              <a:cs typeface="Gill Sans MT" charset="0"/>
            </a:endParaRPr>
          </a:p>
          <a:p>
            <a:r>
              <a:rPr lang="en-US" sz="2400" dirty="0">
                <a:latin typeface="Gill Sans MT" charset="0"/>
                <a:ea typeface="Gill Sans MT" charset="0"/>
                <a:cs typeface="Gill Sans MT" charset="0"/>
              </a:rPr>
              <a:t>	</a:t>
            </a:r>
            <a:endParaRPr lang="en-US" sz="2400" dirty="0">
              <a:latin typeface="Gill Sans MT" charset="0"/>
              <a:ea typeface="Gill Sans MT" charset="0"/>
              <a:cs typeface="Gill Sans MT" charset="0"/>
            </a:endParaRPr>
          </a:p>
        </p:txBody>
      </p:sp>
      <p:sp>
        <p:nvSpPr>
          <p:cNvPr id="3" name="Title 2"/>
          <p:cNvSpPr>
            <a:spLocks noGrp="1"/>
          </p:cNvSpPr>
          <p:nvPr>
            <p:ph type="title"/>
          </p:nvPr>
        </p:nvSpPr>
        <p:spPr/>
        <p:txBody>
          <a:bodyPr/>
          <a:lstStyle/>
          <a:p>
            <a:r>
              <a:rPr lang="en-US" dirty="0" smtClean="0"/>
              <a:t>RUP Best Practices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5907049" y="346981"/>
            <a:ext cx="1848063" cy="72777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381540"/>
            <a:ext cx="8682404" cy="4511810"/>
          </a:xfrm>
        </p:spPr>
        <p:txBody>
          <a:bodyPr/>
          <a:lstStyle/>
          <a:p>
            <a:r>
              <a:rPr lang="en-US" sz="2400" b="1" dirty="0" smtClean="0">
                <a:latin typeface="Gill Sans MT" charset="0"/>
                <a:ea typeface="Gill Sans MT" charset="0"/>
                <a:cs typeface="Gill Sans MT" charset="0"/>
              </a:rPr>
              <a:t>Use component based architectures</a:t>
            </a:r>
            <a:endParaRPr lang="en-US" sz="2400" b="1" dirty="0" smtClean="0">
              <a:latin typeface="Gill Sans MT" charset="0"/>
              <a:ea typeface="Gill Sans MT" charset="0"/>
              <a:cs typeface="Gill Sans MT" charset="0"/>
            </a:endParaRPr>
          </a:p>
          <a:p>
            <a:pPr lvl="1"/>
            <a:r>
              <a:rPr lang="en-US" sz="2000" dirty="0" smtClean="0">
                <a:latin typeface="Gill Sans MT" charset="0"/>
                <a:ea typeface="Gill Sans MT" charset="0"/>
                <a:cs typeface="Gill Sans MT" charset="0"/>
              </a:rPr>
              <a:t>Creating and base lining an architecture is a gate for development</a:t>
            </a:r>
            <a:endParaRPr lang="en-US" sz="2000" dirty="0" smtClean="0">
              <a:latin typeface="Gill Sans MT" charset="0"/>
              <a:ea typeface="Gill Sans MT" charset="0"/>
              <a:cs typeface="Gill Sans MT" charset="0"/>
            </a:endParaRPr>
          </a:p>
          <a:p>
            <a:pPr lvl="1"/>
            <a:r>
              <a:rPr lang="en-US" sz="2000" dirty="0" smtClean="0">
                <a:latin typeface="Gill Sans MT" charset="0"/>
                <a:ea typeface="Gill Sans MT" charset="0"/>
                <a:cs typeface="Gill Sans MT" charset="0"/>
              </a:rPr>
              <a:t>Architecture should be flexible to accommodate change </a:t>
            </a:r>
            <a:endParaRPr lang="en-US" sz="2000" dirty="0" smtClean="0">
              <a:latin typeface="Gill Sans MT" charset="0"/>
              <a:ea typeface="Gill Sans MT" charset="0"/>
              <a:cs typeface="Gill Sans MT" charset="0"/>
            </a:endParaRPr>
          </a:p>
          <a:p>
            <a:pPr lvl="1"/>
            <a:r>
              <a:rPr lang="en-US" sz="2000" dirty="0" smtClean="0">
                <a:latin typeface="Gill Sans MT" charset="0"/>
                <a:ea typeface="Gill Sans MT" charset="0"/>
                <a:cs typeface="Gill Sans MT" charset="0"/>
              </a:rPr>
              <a:t>Focus on reusable, component-based software </a:t>
            </a:r>
            <a:endParaRPr lang="en-US" sz="2000" dirty="0" smtClean="0">
              <a:latin typeface="Gill Sans MT" charset="0"/>
              <a:ea typeface="Gill Sans MT" charset="0"/>
              <a:cs typeface="Gill Sans MT" charset="0"/>
            </a:endParaRPr>
          </a:p>
          <a:p>
            <a:r>
              <a:rPr lang="en-US" sz="2400" b="1" dirty="0" smtClean="0">
                <a:latin typeface="Gill Sans MT" charset="0"/>
                <a:ea typeface="Gill Sans MT" charset="0"/>
                <a:cs typeface="Gill Sans MT" charset="0"/>
              </a:rPr>
              <a:t>Visually model software</a:t>
            </a:r>
            <a:endParaRPr lang="en-US" sz="2400" b="1" dirty="0" smtClean="0">
              <a:latin typeface="Gill Sans MT" charset="0"/>
              <a:ea typeface="Gill Sans MT" charset="0"/>
              <a:cs typeface="Gill Sans MT" charset="0"/>
            </a:endParaRPr>
          </a:p>
          <a:p>
            <a:pPr lvl="1"/>
            <a:r>
              <a:rPr lang="en-US" sz="2000" dirty="0" smtClean="0">
                <a:latin typeface="Gill Sans MT" charset="0"/>
                <a:ea typeface="Gill Sans MT" charset="0"/>
                <a:cs typeface="Gill Sans MT" charset="0"/>
              </a:rPr>
              <a:t>Capture structure and behavior in Unified Modeling Language (UML)</a:t>
            </a:r>
            <a:endParaRPr lang="en-US" sz="2000" dirty="0" smtClean="0">
              <a:latin typeface="Gill Sans MT" charset="0"/>
              <a:ea typeface="Gill Sans MT" charset="0"/>
              <a:cs typeface="Gill Sans MT" charset="0"/>
            </a:endParaRPr>
          </a:p>
          <a:p>
            <a:pPr lvl="1"/>
            <a:r>
              <a:rPr lang="en-US" sz="2000" dirty="0" smtClean="0">
                <a:latin typeface="Gill Sans MT" charset="0"/>
                <a:ea typeface="Gill Sans MT" charset="0"/>
                <a:cs typeface="Gill Sans MT" charset="0"/>
              </a:rPr>
              <a:t>UML helps to visualize the system and interactions</a:t>
            </a:r>
            <a:endParaRPr lang="en-US" sz="2000" dirty="0" smtClean="0">
              <a:latin typeface="Gill Sans MT" charset="0"/>
              <a:ea typeface="Gill Sans MT" charset="0"/>
              <a:cs typeface="Gill Sans MT" charset="0"/>
            </a:endParaRPr>
          </a:p>
          <a:p>
            <a:r>
              <a:rPr lang="en-US" sz="2400" dirty="0">
                <a:latin typeface="Gill Sans MT" charset="0"/>
                <a:ea typeface="Gill Sans MT" charset="0"/>
                <a:cs typeface="Gill Sans MT" charset="0"/>
              </a:rPr>
              <a:t>	</a:t>
            </a:r>
            <a:endParaRPr lang="en-US" sz="2400" dirty="0">
              <a:latin typeface="Gill Sans MT" charset="0"/>
              <a:ea typeface="Gill Sans MT" charset="0"/>
              <a:cs typeface="Gill Sans MT" charset="0"/>
            </a:endParaRPr>
          </a:p>
        </p:txBody>
      </p:sp>
      <p:sp>
        <p:nvSpPr>
          <p:cNvPr id="3" name="Title 2"/>
          <p:cNvSpPr>
            <a:spLocks noGrp="1"/>
          </p:cNvSpPr>
          <p:nvPr>
            <p:ph type="title"/>
          </p:nvPr>
        </p:nvSpPr>
        <p:spPr/>
        <p:txBody>
          <a:bodyPr/>
          <a:lstStyle/>
          <a:p>
            <a:r>
              <a:rPr lang="en-US" dirty="0" smtClean="0"/>
              <a:t>RUP Best Practices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5907049" y="346981"/>
            <a:ext cx="1848063" cy="72777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381540"/>
            <a:ext cx="8682404" cy="4511810"/>
          </a:xfrm>
        </p:spPr>
        <p:txBody>
          <a:bodyPr/>
          <a:lstStyle/>
          <a:p>
            <a:r>
              <a:rPr lang="en-US" sz="2800" b="1" dirty="0" smtClean="0">
                <a:latin typeface="Gill Sans MT" charset="0"/>
                <a:ea typeface="Gill Sans MT" charset="0"/>
                <a:cs typeface="Gill Sans MT" charset="0"/>
              </a:rPr>
              <a:t>Verify software quality</a:t>
            </a:r>
            <a:endParaRPr lang="en-US" sz="2800" b="1" dirty="0" smtClean="0">
              <a:latin typeface="Gill Sans MT" charset="0"/>
              <a:ea typeface="Gill Sans MT" charset="0"/>
              <a:cs typeface="Gill Sans MT" charset="0"/>
            </a:endParaRPr>
          </a:p>
          <a:p>
            <a:pPr lvl="1"/>
            <a:r>
              <a:rPr lang="en-US" sz="2400" dirty="0" smtClean="0">
                <a:latin typeface="Gill Sans MT" charset="0"/>
                <a:ea typeface="Gill Sans MT" charset="0"/>
                <a:cs typeface="Gill Sans MT" charset="0"/>
              </a:rPr>
              <a:t>Verification and Validation is part of the process, not an afterthought</a:t>
            </a:r>
            <a:endParaRPr lang="en-US" sz="2400" dirty="0" smtClean="0">
              <a:latin typeface="Gill Sans MT" charset="0"/>
              <a:ea typeface="Gill Sans MT" charset="0"/>
              <a:cs typeface="Gill Sans MT" charset="0"/>
            </a:endParaRPr>
          </a:p>
          <a:p>
            <a:pPr lvl="1"/>
            <a:r>
              <a:rPr lang="en-US" sz="2400" dirty="0" smtClean="0">
                <a:latin typeface="Gill Sans MT" charset="0"/>
                <a:ea typeface="Gill Sans MT" charset="0"/>
                <a:cs typeface="Gill Sans MT" charset="0"/>
              </a:rPr>
              <a:t>Focus on reliability, functionality, and performance</a:t>
            </a:r>
            <a:endParaRPr lang="en-US" sz="2400" dirty="0" smtClean="0">
              <a:latin typeface="Gill Sans MT" charset="0"/>
              <a:ea typeface="Gill Sans MT" charset="0"/>
              <a:cs typeface="Gill Sans MT" charset="0"/>
            </a:endParaRPr>
          </a:p>
          <a:p>
            <a:r>
              <a:rPr lang="en-US" sz="2800" b="1" dirty="0" smtClean="0">
                <a:latin typeface="Gill Sans MT" charset="0"/>
                <a:ea typeface="Gill Sans MT" charset="0"/>
                <a:cs typeface="Gill Sans MT" charset="0"/>
              </a:rPr>
              <a:t>Control changes to software</a:t>
            </a:r>
            <a:endParaRPr lang="en-US" sz="2800" b="1" dirty="0" smtClean="0">
              <a:latin typeface="Gill Sans MT" charset="0"/>
              <a:ea typeface="Gill Sans MT" charset="0"/>
              <a:cs typeface="Gill Sans MT" charset="0"/>
            </a:endParaRPr>
          </a:p>
          <a:p>
            <a:pPr lvl="1"/>
            <a:r>
              <a:rPr lang="en-US" sz="2400" dirty="0" smtClean="0">
                <a:latin typeface="Gill Sans MT" charset="0"/>
                <a:ea typeface="Gill Sans MT" charset="0"/>
                <a:cs typeface="Gill Sans MT" charset="0"/>
              </a:rPr>
              <a:t>Change is inevitable</a:t>
            </a:r>
            <a:endParaRPr lang="en-US" sz="2400" dirty="0" smtClean="0">
              <a:latin typeface="Gill Sans MT" charset="0"/>
              <a:ea typeface="Gill Sans MT" charset="0"/>
              <a:cs typeface="Gill Sans MT" charset="0"/>
            </a:endParaRPr>
          </a:p>
          <a:p>
            <a:pPr lvl="1"/>
            <a:r>
              <a:rPr lang="en-US" sz="2400" dirty="0" smtClean="0">
                <a:latin typeface="Gill Sans MT" charset="0"/>
                <a:ea typeface="Gill Sans MT" charset="0"/>
                <a:cs typeface="Gill Sans MT" charset="0"/>
              </a:rPr>
              <a:t>Actively manage the change request process</a:t>
            </a:r>
            <a:endParaRPr lang="en-US" sz="2400" dirty="0" smtClean="0">
              <a:latin typeface="Gill Sans MT" charset="0"/>
              <a:ea typeface="Gill Sans MT" charset="0"/>
              <a:cs typeface="Gill Sans MT" charset="0"/>
            </a:endParaRPr>
          </a:p>
          <a:p>
            <a:pPr lvl="1"/>
            <a:r>
              <a:rPr lang="en-US" sz="2400" dirty="0" smtClean="0">
                <a:latin typeface="Gill Sans MT" charset="0"/>
                <a:ea typeface="Gill Sans MT" charset="0"/>
                <a:cs typeface="Gill Sans MT" charset="0"/>
              </a:rPr>
              <a:t>Control, track, and monitor changes</a:t>
            </a:r>
            <a:endParaRPr lang="en-US" sz="2400" dirty="0" smtClean="0">
              <a:latin typeface="Gill Sans MT" charset="0"/>
              <a:ea typeface="Gill Sans MT" charset="0"/>
              <a:cs typeface="Gill Sans MT" charset="0"/>
            </a:endParaRPr>
          </a:p>
          <a:p>
            <a:pPr marL="800100" lvl="1" indent="-342900">
              <a:buFont typeface="Arial" panose="020B0604020202020204"/>
              <a:buChar char="•"/>
            </a:pPr>
            <a:endParaRPr lang="en-US" sz="2000" dirty="0" smtClean="0"/>
          </a:p>
          <a:p>
            <a:r>
              <a:rPr lang="en-US" sz="2400" dirty="0"/>
              <a:t>	</a:t>
            </a:r>
            <a:endParaRPr lang="en-US" sz="2400" dirty="0"/>
          </a:p>
        </p:txBody>
      </p:sp>
      <p:sp>
        <p:nvSpPr>
          <p:cNvPr id="3" name="Title 2"/>
          <p:cNvSpPr>
            <a:spLocks noGrp="1"/>
          </p:cNvSpPr>
          <p:nvPr>
            <p:ph type="title"/>
          </p:nvPr>
        </p:nvSpPr>
        <p:spPr/>
        <p:txBody>
          <a:bodyPr/>
          <a:lstStyle/>
          <a:p>
            <a:r>
              <a:rPr lang="en-US" dirty="0" smtClean="0"/>
              <a:t>RUP Best Practices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5907049" y="346981"/>
            <a:ext cx="1848063" cy="72777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sz="2400" b="1" i="1" dirty="0">
                <a:latin typeface="Gill Sans MT" charset="0"/>
                <a:ea typeface="MS PGothic" panose="020B0600070205080204" charset="-128"/>
                <a:cs typeface="MS PGothic" panose="020B0600070205080204" charset="-128"/>
              </a:rPr>
              <a:t>Inception</a:t>
            </a:r>
            <a:r>
              <a:rPr lang="en-US" sz="2400" dirty="0">
                <a:latin typeface="Gill Sans MT" charset="0"/>
                <a:ea typeface="MS PGothic" panose="020B0600070205080204" charset="-128"/>
                <a:cs typeface="MS PGothic" panose="020B0600070205080204" charset="-128"/>
              </a:rPr>
              <a:t>: scope system for cost and budget, create basic use case model</a:t>
            </a:r>
            <a:endParaRPr lang="en-US" sz="2400" dirty="0">
              <a:latin typeface="Gill Sans MT" charset="0"/>
              <a:ea typeface="MS PGothic" panose="020B0600070205080204" charset="-128"/>
              <a:cs typeface="MS PGothic" panose="020B0600070205080204" charset="-128"/>
            </a:endParaRPr>
          </a:p>
          <a:p>
            <a:r>
              <a:rPr lang="en-US" sz="2400" b="1" i="1" dirty="0">
                <a:latin typeface="Gill Sans MT" charset="0"/>
                <a:ea typeface="MS PGothic" panose="020B0600070205080204" charset="-128"/>
                <a:cs typeface="MS PGothic" panose="020B0600070205080204" charset="-128"/>
              </a:rPr>
              <a:t>Elaboration</a:t>
            </a:r>
            <a:r>
              <a:rPr lang="en-US" sz="2400" dirty="0">
                <a:latin typeface="Gill Sans MT" charset="0"/>
                <a:ea typeface="MS PGothic" panose="020B0600070205080204" charset="-128"/>
                <a:cs typeface="MS PGothic" panose="020B0600070205080204" charset="-128"/>
              </a:rPr>
              <a:t>: mitigate risks by elaboration of use case model and design of software architecture</a:t>
            </a:r>
            <a:endParaRPr lang="en-US" sz="2400" dirty="0">
              <a:latin typeface="Gill Sans MT" charset="0"/>
              <a:ea typeface="MS PGothic" panose="020B0600070205080204" charset="-128"/>
              <a:cs typeface="MS PGothic" panose="020B0600070205080204" charset="-128"/>
            </a:endParaRPr>
          </a:p>
          <a:p>
            <a:r>
              <a:rPr lang="en-US" sz="2400" b="1" i="1" dirty="0">
                <a:latin typeface="Gill Sans MT" charset="0"/>
                <a:ea typeface="MS PGothic" panose="020B0600070205080204" charset="-128"/>
                <a:cs typeface="MS PGothic" panose="020B0600070205080204" charset="-128"/>
              </a:rPr>
              <a:t>Construction</a:t>
            </a:r>
            <a:r>
              <a:rPr lang="en-US" sz="2400" dirty="0">
                <a:latin typeface="Gill Sans MT" charset="0"/>
                <a:ea typeface="MS PGothic" panose="020B0600070205080204" charset="-128"/>
                <a:cs typeface="MS PGothic" panose="020B0600070205080204" charset="-128"/>
              </a:rPr>
              <a:t>: implement </a:t>
            </a:r>
            <a:r>
              <a:rPr lang="en-US" sz="2400" dirty="0" smtClean="0">
                <a:latin typeface="Gill Sans MT" charset="0"/>
                <a:ea typeface="MS PGothic" panose="020B0600070205080204" charset="-128"/>
                <a:cs typeface="MS PGothic" panose="020B0600070205080204" charset="-128"/>
              </a:rPr>
              <a:t>and test software</a:t>
            </a:r>
            <a:endParaRPr lang="en-US" sz="2400" dirty="0">
              <a:latin typeface="Gill Sans MT" charset="0"/>
              <a:ea typeface="MS PGothic" panose="020B0600070205080204" charset="-128"/>
              <a:cs typeface="MS PGothic" panose="020B0600070205080204" charset="-128"/>
            </a:endParaRPr>
          </a:p>
          <a:p>
            <a:r>
              <a:rPr lang="en-US" sz="2400" b="1" i="1" dirty="0">
                <a:latin typeface="Gill Sans MT" charset="0"/>
                <a:ea typeface="MS PGothic" panose="020B0600070205080204" charset="-128"/>
                <a:cs typeface="MS PGothic" panose="020B0600070205080204" charset="-128"/>
              </a:rPr>
              <a:t>Transition</a:t>
            </a:r>
            <a:r>
              <a:rPr lang="en-US" sz="2400" dirty="0">
                <a:latin typeface="Gill Sans MT" charset="0"/>
                <a:ea typeface="MS PGothic" panose="020B0600070205080204" charset="-128"/>
                <a:cs typeface="MS PGothic" panose="020B0600070205080204" charset="-128"/>
              </a:rPr>
              <a:t>: plan and execute delivery of system to customer</a:t>
            </a:r>
            <a:endParaRPr lang="en-US" sz="2400" dirty="0">
              <a:latin typeface="Gill Sans MT" charset="0"/>
              <a:ea typeface="MS PGothic" panose="020B0600070205080204" charset="-128"/>
              <a:cs typeface="MS PGothic" panose="020B0600070205080204" charset="-128"/>
            </a:endParaRPr>
          </a:p>
          <a:p>
            <a:r>
              <a:rPr lang="en-US" sz="2400" dirty="0">
                <a:latin typeface="Gill Sans MT" charset="0"/>
                <a:ea typeface="MS PGothic" panose="020B0600070205080204" charset="-128"/>
                <a:cs typeface="MS PGothic" panose="020B0600070205080204" charset="-128"/>
              </a:rPr>
              <a:t>Each phase ends with a milestone when stakeholders review progress and make go/no-go decisions</a:t>
            </a:r>
            <a:endParaRPr lang="en-US" sz="2400" dirty="0">
              <a:latin typeface="Gill Sans MT" charset="0"/>
              <a:ea typeface="MS PGothic" panose="020B0600070205080204" charset="-128"/>
              <a:cs typeface="MS PGothic" panose="020B0600070205080204" charset="-128"/>
            </a:endParaRPr>
          </a:p>
        </p:txBody>
      </p:sp>
      <p:sp>
        <p:nvSpPr>
          <p:cNvPr id="3" name="Title 2"/>
          <p:cNvSpPr>
            <a:spLocks noGrp="1"/>
          </p:cNvSpPr>
          <p:nvPr>
            <p:ph type="title"/>
          </p:nvPr>
        </p:nvSpPr>
        <p:spPr/>
        <p:txBody>
          <a:bodyPr/>
          <a:lstStyle/>
          <a:p>
            <a:r>
              <a:rPr lang="en-US" dirty="0" smtClean="0">
                <a:latin typeface="Bookman Old Style" charset="0"/>
                <a:ea typeface="MS PGothic" panose="020B0600070205080204" charset="-128"/>
                <a:cs typeface="MS PGothic" panose="020B0600070205080204" charset="-128"/>
              </a:rPr>
              <a:t>RUP project lifecycle phases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7235829" y="820111"/>
            <a:ext cx="1617149" cy="63684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sz="2400" b="1" i="1" dirty="0">
                <a:latin typeface="Gill Sans MT" charset="0"/>
                <a:ea typeface="MS PGothic" panose="020B0600070205080204" charset="-128"/>
                <a:cs typeface="MS PGothic" panose="020B0600070205080204" charset="-128"/>
              </a:rPr>
              <a:t>Configuration and Change Management</a:t>
            </a:r>
            <a:r>
              <a:rPr lang="en-US" sz="2400" dirty="0">
                <a:latin typeface="Gill Sans MT" charset="0"/>
                <a:ea typeface="MS PGothic" panose="020B0600070205080204" charset="-128"/>
                <a:cs typeface="MS PGothic" panose="020B0600070205080204" charset="-128"/>
              </a:rPr>
              <a:t>: manage access to project work products</a:t>
            </a:r>
            <a:endParaRPr lang="en-US" sz="2400" dirty="0">
              <a:latin typeface="Gill Sans MT" charset="0"/>
              <a:ea typeface="MS PGothic" panose="020B0600070205080204" charset="-128"/>
              <a:cs typeface="MS PGothic" panose="020B0600070205080204" charset="-128"/>
            </a:endParaRPr>
          </a:p>
          <a:p>
            <a:r>
              <a:rPr lang="en-US" sz="2400" b="1" i="1" dirty="0">
                <a:latin typeface="Gill Sans MT" charset="0"/>
                <a:ea typeface="MS PGothic" panose="020B0600070205080204" charset="-128"/>
                <a:cs typeface="MS PGothic" panose="020B0600070205080204" charset="-128"/>
              </a:rPr>
              <a:t>Project Management</a:t>
            </a:r>
            <a:r>
              <a:rPr lang="en-US" sz="2400" dirty="0">
                <a:latin typeface="Gill Sans MT" charset="0"/>
                <a:ea typeface="MS PGothic" panose="020B0600070205080204" charset="-128"/>
                <a:cs typeface="MS PGothic" panose="020B0600070205080204" charset="-128"/>
              </a:rPr>
              <a:t>: manage risks, direct people, coordinate with other stakeholders</a:t>
            </a:r>
            <a:endParaRPr lang="en-US" sz="2400" dirty="0">
              <a:latin typeface="Gill Sans MT" charset="0"/>
              <a:ea typeface="MS PGothic" panose="020B0600070205080204" charset="-128"/>
              <a:cs typeface="MS PGothic" panose="020B0600070205080204" charset="-128"/>
            </a:endParaRPr>
          </a:p>
          <a:p>
            <a:r>
              <a:rPr lang="en-US" sz="2400" b="1" i="1" dirty="0">
                <a:latin typeface="Gill Sans MT" charset="0"/>
                <a:ea typeface="MS PGothic" panose="020B0600070205080204" charset="-128"/>
                <a:cs typeface="MS PGothic" panose="020B0600070205080204" charset="-128"/>
              </a:rPr>
              <a:t>Environment</a:t>
            </a:r>
            <a:r>
              <a:rPr lang="en-US" sz="2400" dirty="0">
                <a:latin typeface="Gill Sans MT" charset="0"/>
                <a:ea typeface="MS PGothic" panose="020B0600070205080204" charset="-128"/>
                <a:cs typeface="MS PGothic" panose="020B0600070205080204" charset="-128"/>
              </a:rPr>
              <a:t>: ensure that process, guidance and tools are available</a:t>
            </a:r>
            <a:endParaRPr lang="en-US" sz="2400" dirty="0">
              <a:latin typeface="Gill Sans MT" charset="0"/>
              <a:ea typeface="MS PGothic" panose="020B0600070205080204" charset="-128"/>
              <a:cs typeface="MS PGothic" panose="020B0600070205080204" charset="-128"/>
            </a:endParaRPr>
          </a:p>
          <a:p>
            <a:endParaRPr lang="en-US" dirty="0"/>
          </a:p>
        </p:txBody>
      </p:sp>
      <p:sp>
        <p:nvSpPr>
          <p:cNvPr id="3" name="Title 2"/>
          <p:cNvSpPr>
            <a:spLocks noGrp="1"/>
          </p:cNvSpPr>
          <p:nvPr>
            <p:ph type="title"/>
          </p:nvPr>
        </p:nvSpPr>
        <p:spPr/>
        <p:txBody>
          <a:bodyPr/>
          <a:lstStyle/>
          <a:p>
            <a:r>
              <a:rPr lang="en-US" dirty="0" smtClean="0">
                <a:latin typeface="Bookman Old Style" charset="0"/>
                <a:ea typeface="MS PGothic" panose="020B0600070205080204" charset="-128"/>
                <a:cs typeface="MS PGothic" panose="020B0600070205080204" charset="-128"/>
              </a:rPr>
              <a:t>RUP supporting disciplines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
        <p:nvSpPr>
          <p:cNvPr id="5" name="TextBox 4"/>
          <p:cNvSpPr txBox="1"/>
          <p:nvPr/>
        </p:nvSpPr>
        <p:spPr>
          <a:xfrm>
            <a:off x="-1653526" y="886397"/>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1"/>
          <a:stretch>
            <a:fillRect/>
          </a:stretch>
        </p:blipFill>
        <p:spPr>
          <a:xfrm>
            <a:off x="7137195" y="740731"/>
            <a:ext cx="1848065" cy="72777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Bookman Old Style" charset="0"/>
                <a:ea typeface="MS PGothic" panose="020B0600070205080204" charset="-128"/>
                <a:cs typeface="MS PGothic" panose="020B0600070205080204" charset="-128"/>
              </a:rPr>
              <a:t>RUP </a:t>
            </a:r>
            <a:r>
              <a:rPr lang="en-US" dirty="0" smtClean="0">
                <a:latin typeface="Bookman Old Style" charset="0"/>
                <a:ea typeface="MS PGothic" panose="020B0600070205080204" charset="-128"/>
                <a:cs typeface="MS PGothic" panose="020B0600070205080204" charset="-128"/>
              </a:rPr>
              <a:t>phases</a:t>
            </a:r>
            <a:r>
              <a:rPr lang="en-US" dirty="0">
                <a:latin typeface="Bookman Old Style" charset="0"/>
                <a:ea typeface="MS PGothic" panose="020B0600070205080204" charset="-128"/>
                <a:cs typeface="MS PGothic" panose="020B0600070205080204" charset="-128"/>
              </a:rPr>
              <a:t>, </a:t>
            </a:r>
            <a:r>
              <a:rPr lang="en-US" dirty="0" smtClean="0">
                <a:latin typeface="Bookman Old Style" charset="0"/>
                <a:ea typeface="MS PGothic" panose="020B0600070205080204" charset="-128"/>
                <a:cs typeface="MS PGothic" panose="020B0600070205080204" charset="-128"/>
              </a:rPr>
              <a:t>iterations </a:t>
            </a:r>
            <a:r>
              <a:rPr lang="en-US" dirty="0">
                <a:latin typeface="Bookman Old Style" charset="0"/>
                <a:ea typeface="MS PGothic" panose="020B0600070205080204" charset="-128"/>
                <a:cs typeface="MS PGothic" panose="020B0600070205080204" charset="-128"/>
              </a:rPr>
              <a:t>and </a:t>
            </a:r>
            <a:r>
              <a:rPr lang="en-US" dirty="0" smtClean="0">
                <a:latin typeface="Bookman Old Style" charset="0"/>
                <a:ea typeface="MS PGothic" panose="020B0600070205080204" charset="-128"/>
                <a:cs typeface="MS PGothic" panose="020B0600070205080204" charset="-128"/>
              </a:rPr>
              <a:t>disciplines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98013" y="1506546"/>
            <a:ext cx="6413500" cy="4241800"/>
          </a:xfrm>
          <a:prstGeom prst="rect">
            <a:avLst/>
          </a:prstGeom>
          <a:noFill/>
          <a:ln>
            <a:noFill/>
          </a:ln>
        </p:spPr>
      </p:pic>
      <p:sp>
        <p:nvSpPr>
          <p:cNvPr id="6" name="TextBox 5"/>
          <p:cNvSpPr txBox="1">
            <a:spLocks noChangeArrowheads="1"/>
          </p:cNvSpPr>
          <p:nvPr/>
        </p:nvSpPr>
        <p:spPr bwMode="auto">
          <a:xfrm>
            <a:off x="2418432" y="6488112"/>
            <a:ext cx="3751263" cy="369888"/>
          </a:xfrm>
          <a:prstGeom prst="rect">
            <a:avLst/>
          </a:prstGeom>
          <a:noFill/>
          <a:ln>
            <a:noFill/>
          </a:ln>
        </p:spPr>
        <p:txBody>
          <a:bodyPr wrap="none">
            <a:spAutoFit/>
          </a:bodyPr>
          <a:lstStyle>
            <a:lvl1pPr>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sz="1800" dirty="0"/>
              <a:t>Diagram Copyright 1999-2005 IBM</a:t>
            </a:r>
            <a:endParaRPr lang="en-US" sz="1800" dirty="0"/>
          </a:p>
        </p:txBody>
      </p:sp>
      <p:pic>
        <p:nvPicPr>
          <p:cNvPr id="7" name="Picture 6"/>
          <p:cNvPicPr>
            <a:picLocks noChangeAspect="1"/>
          </p:cNvPicPr>
          <p:nvPr/>
        </p:nvPicPr>
        <p:blipFill>
          <a:blip r:embed="rId2"/>
          <a:stretch>
            <a:fillRect/>
          </a:stretch>
        </p:blipFill>
        <p:spPr>
          <a:xfrm>
            <a:off x="7291577" y="1318576"/>
            <a:ext cx="1551008" cy="610795"/>
          </a:xfrm>
          <a:prstGeom prst="rect">
            <a:avLst/>
          </a:prstGeom>
        </p:spPr>
      </p:pic>
      <p:cxnSp>
        <p:nvCxnSpPr>
          <p:cNvPr id="9" name="Straight Arrow Connector 8"/>
          <p:cNvCxnSpPr/>
          <p:nvPr/>
        </p:nvCxnSpPr>
        <p:spPr>
          <a:xfrm flipV="1">
            <a:off x="2378048" y="5890348"/>
            <a:ext cx="4607468" cy="13510"/>
          </a:xfrm>
          <a:prstGeom prst="straightConnector1">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607607" y="5836308"/>
            <a:ext cx="2202397" cy="369332"/>
          </a:xfrm>
          <a:prstGeom prst="rect">
            <a:avLst/>
          </a:prstGeom>
          <a:noFill/>
        </p:spPr>
        <p:txBody>
          <a:bodyPr wrap="square" rtlCol="0">
            <a:spAutoFit/>
          </a:bodyPr>
          <a:lstStyle/>
          <a:p>
            <a:pPr algn="ctr"/>
            <a:r>
              <a:rPr lang="en-US" dirty="0" smtClean="0"/>
              <a:t>Time</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Bookman Old Style" charset="0"/>
                <a:ea typeface="MS PGothic" panose="020B0600070205080204" charset="-128"/>
                <a:cs typeface="MS PGothic" panose="020B0600070205080204" charset="-128"/>
              </a:rPr>
              <a:t>Spectrum of </a:t>
            </a:r>
            <a:r>
              <a:rPr lang="en-US" dirty="0" smtClean="0">
                <a:latin typeface="Bookman Old Style" charset="0"/>
                <a:ea typeface="MS PGothic" panose="020B0600070205080204" charset="-128"/>
                <a:cs typeface="MS PGothic" panose="020B0600070205080204" charset="-128"/>
              </a:rPr>
              <a:t>methods</a:t>
            </a:r>
            <a:r>
              <a:rPr lang="en-US" dirty="0">
                <a:latin typeface="Bookman Old Style" charset="0"/>
                <a:ea typeface="MS PGothic" panose="020B0600070205080204" charset="-128"/>
                <a:cs typeface="MS PGothic" panose="020B0600070205080204" charset="-128"/>
              </a:rPr>
              <a:t> </a:t>
            </a:r>
            <a:br>
              <a:rPr lang="en-US" dirty="0" smtClean="0">
                <a:latin typeface="Bookman Old Style" charset="0"/>
                <a:ea typeface="MS PGothic" panose="020B0600070205080204" charset="-128"/>
                <a:cs typeface="MS PGothic" panose="020B0600070205080204" charset="-128"/>
              </a:rPr>
            </a:br>
            <a:r>
              <a:rPr lang="en-US" dirty="0" smtClean="0">
                <a:latin typeface="Bookman Old Style" charset="0"/>
                <a:ea typeface="MS PGothic" panose="020B0600070205080204" charset="-128"/>
                <a:cs typeface="MS PGothic" panose="020B0600070205080204" charset="-128"/>
              </a:rPr>
              <a:t>to meet different project needs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6531" y="1711574"/>
            <a:ext cx="7848600" cy="3773488"/>
          </a:xfrm>
          <a:prstGeom prst="rect">
            <a:avLst/>
          </a:prstGeom>
          <a:noFill/>
          <a:ln>
            <a:noFill/>
          </a:ln>
        </p:spPr>
      </p:pic>
      <p:sp>
        <p:nvSpPr>
          <p:cNvPr id="6" name="Text Box 4"/>
          <p:cNvSpPr txBox="1">
            <a:spLocks noChangeArrowheads="1"/>
          </p:cNvSpPr>
          <p:nvPr/>
        </p:nvSpPr>
        <p:spPr bwMode="auto">
          <a:xfrm>
            <a:off x="436531" y="5778999"/>
            <a:ext cx="8333771" cy="276999"/>
          </a:xfrm>
          <a:prstGeom prst="rect">
            <a:avLst/>
          </a:prstGeom>
          <a:noFill/>
          <a:ln>
            <a:noFill/>
          </a:ln>
        </p:spPr>
        <p:txBody>
          <a:bodyPr wrap="square">
            <a:spAutoFit/>
          </a:bodyPr>
          <a:lstStyle>
            <a:lvl1pPr>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sz="1200" dirty="0"/>
              <a:t>Source: "Get ready for agile methods, with care" by Barry Boehm</a:t>
            </a:r>
            <a:r>
              <a:rPr lang="en-US" sz="1200" dirty="0" smtClean="0"/>
              <a:t>, </a:t>
            </a:r>
            <a:r>
              <a:rPr lang="en-US" sz="1200" i="1" dirty="0"/>
              <a:t>IEEE Computer</a:t>
            </a:r>
            <a:r>
              <a:rPr lang="en-US" sz="1200" dirty="0"/>
              <a:t>, January 2002. </a:t>
            </a:r>
            <a:endParaRPr lang="en-US" sz="1200" dirty="0"/>
          </a:p>
        </p:txBody>
      </p:sp>
      <p:sp>
        <p:nvSpPr>
          <p:cNvPr id="8" name="TextBox 7"/>
          <p:cNvSpPr txBox="1"/>
          <p:nvPr/>
        </p:nvSpPr>
        <p:spPr>
          <a:xfrm>
            <a:off x="3533999" y="4731241"/>
            <a:ext cx="3545161" cy="370434"/>
          </a:xfrm>
          <a:prstGeom prst="rect">
            <a:avLst/>
          </a:prstGeom>
          <a:noFill/>
        </p:spPr>
        <p:txBody>
          <a:bodyPr wrap="square" rtlCol="0">
            <a:spAutoFit/>
          </a:bodyPr>
          <a:lstStyle/>
          <a:p>
            <a:r>
              <a:rPr lang="en-US" dirty="0" smtClean="0"/>
              <a:t>(Capability Maturity Model)</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Bookman Old Style" charset="0"/>
                <a:ea typeface="MS PGothic" panose="020B0600070205080204" charset="-128"/>
                <a:cs typeface="MS PGothic" panose="020B0600070205080204" charset="-128"/>
              </a:rPr>
              <a:t>Boehm's </a:t>
            </a:r>
            <a:r>
              <a:rPr lang="en-US" dirty="0" smtClean="0">
                <a:latin typeface="Bookman Old Style" charset="0"/>
                <a:ea typeface="MS PGothic" panose="020B0600070205080204" charset="-128"/>
                <a:cs typeface="MS PGothic" panose="020B0600070205080204" charset="-128"/>
              </a:rPr>
              <a:t>risk exposure profile:</a:t>
            </a:r>
            <a:br>
              <a:rPr lang="en-US" dirty="0" smtClean="0">
                <a:latin typeface="Bookman Old Style" charset="0"/>
                <a:ea typeface="MS PGothic" panose="020B0600070205080204" charset="-128"/>
                <a:cs typeface="MS PGothic" panose="020B0600070205080204" charset="-128"/>
              </a:rPr>
            </a:br>
            <a:r>
              <a:rPr lang="en-US" sz="2400" dirty="0" smtClean="0">
                <a:latin typeface="Bookman Old Style" charset="0"/>
                <a:ea typeface="MS PGothic" panose="020B0600070205080204" charset="-128"/>
                <a:cs typeface="MS PGothic" panose="020B0600070205080204" charset="-128"/>
              </a:rPr>
              <a:t>How much planning is enough?</a:t>
            </a:r>
            <a:endParaRPr lang="en-US" sz="2400"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7001" y="1739254"/>
            <a:ext cx="5588610" cy="4197996"/>
          </a:xfrm>
          <a:prstGeom prst="rect">
            <a:avLst/>
          </a:prstGeom>
          <a:noFill/>
          <a:ln>
            <a:noFill/>
          </a:ln>
        </p:spPr>
      </p:pic>
      <p:sp>
        <p:nvSpPr>
          <p:cNvPr id="7" name="Rectangle 4"/>
          <p:cNvSpPr>
            <a:spLocks noChangeArrowheads="1"/>
          </p:cNvSpPr>
          <p:nvPr/>
        </p:nvSpPr>
        <p:spPr bwMode="auto">
          <a:xfrm>
            <a:off x="2454833" y="5953228"/>
            <a:ext cx="6513515" cy="276999"/>
          </a:xfrm>
          <a:prstGeom prst="rect">
            <a:avLst/>
          </a:prstGeom>
          <a:noFill/>
          <a:ln>
            <a:noFill/>
          </a:ln>
        </p:spPr>
        <p:txBody>
          <a:bodyPr wrap="square">
            <a:spAutoFit/>
          </a:bodyPr>
          <a:lstStyle/>
          <a:p>
            <a:r>
              <a:rPr lang="en-US" sz="1200" dirty="0"/>
              <a:t>Source: "Get ready for agile methods, with care" by Barry Boehm</a:t>
            </a:r>
            <a:r>
              <a:rPr lang="en-US" sz="1200" dirty="0" smtClean="0"/>
              <a:t>, </a:t>
            </a:r>
            <a:r>
              <a:rPr lang="en-US" sz="1200" i="1" dirty="0" smtClean="0"/>
              <a:t>IEEE </a:t>
            </a:r>
            <a:r>
              <a:rPr lang="en-US" sz="1200" i="1" dirty="0"/>
              <a:t>Computer</a:t>
            </a:r>
            <a:r>
              <a:rPr lang="en-US" sz="1200" dirty="0"/>
              <a:t>, January 2002. </a:t>
            </a:r>
            <a:endParaRPr lang="en-US" sz="1200" dirty="0"/>
          </a:p>
        </p:txBody>
      </p:sp>
      <p:sp>
        <p:nvSpPr>
          <p:cNvPr id="8" name="Text Box 6"/>
          <p:cNvSpPr txBox="1">
            <a:spLocks noChangeArrowheads="1"/>
          </p:cNvSpPr>
          <p:nvPr/>
        </p:nvSpPr>
        <p:spPr bwMode="auto">
          <a:xfrm>
            <a:off x="0" y="2013080"/>
            <a:ext cx="2671585" cy="2862323"/>
          </a:xfrm>
          <a:prstGeom prst="rect">
            <a:avLst/>
          </a:prstGeom>
          <a:noFill/>
          <a:ln>
            <a:noFill/>
          </a:ln>
        </p:spPr>
        <p:txBody>
          <a:bodyPr wrap="none">
            <a:spAutoFit/>
          </a:bodyPr>
          <a:lstStyle>
            <a:lvl1pPr>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sz="1800" b="1" i="1" dirty="0" smtClean="0"/>
              <a:t>RE</a:t>
            </a:r>
            <a:r>
              <a:rPr lang="en-US" sz="1800" dirty="0" smtClean="0"/>
              <a:t>: Risk Exposure</a:t>
            </a:r>
            <a:endParaRPr lang="en-US" sz="1800" dirty="0" smtClean="0"/>
          </a:p>
          <a:p>
            <a:r>
              <a:rPr lang="en-US" sz="1800" b="1" dirty="0" smtClean="0"/>
              <a:t>P(L)</a:t>
            </a:r>
            <a:r>
              <a:rPr lang="en-US" sz="1800" dirty="0" smtClean="0"/>
              <a:t>: Probability of Loss</a:t>
            </a:r>
            <a:endParaRPr lang="en-US" sz="1800" dirty="0" smtClean="0"/>
          </a:p>
          <a:p>
            <a:r>
              <a:rPr lang="en-US" sz="1800" b="1" dirty="0" smtClean="0"/>
              <a:t>S(L)</a:t>
            </a:r>
            <a:r>
              <a:rPr lang="en-US" sz="1800" dirty="0" smtClean="0"/>
              <a:t>: Size of Loss</a:t>
            </a:r>
            <a:endParaRPr lang="en-US" sz="1800" dirty="0" smtClean="0"/>
          </a:p>
          <a:p>
            <a:endParaRPr lang="en-US" sz="1800" dirty="0" smtClean="0"/>
          </a:p>
          <a:p>
            <a:endParaRPr lang="en-US" sz="1800" dirty="0"/>
          </a:p>
          <a:p>
            <a:r>
              <a:rPr lang="en-US" sz="1800" dirty="0" smtClean="0"/>
              <a:t>Black </a:t>
            </a:r>
            <a:r>
              <a:rPr lang="en-US" sz="1800" dirty="0"/>
              <a:t>curve: </a:t>
            </a:r>
            <a:br>
              <a:rPr lang="en-US" sz="1800" dirty="0"/>
            </a:br>
            <a:r>
              <a:rPr lang="en-US" sz="1800" dirty="0"/>
              <a:t>     Inadequate plans</a:t>
            </a:r>
            <a:endParaRPr lang="en-US" sz="1800" dirty="0"/>
          </a:p>
          <a:p>
            <a:endParaRPr lang="en-US" sz="1800" dirty="0"/>
          </a:p>
          <a:p>
            <a:r>
              <a:rPr lang="en-US" sz="1800" dirty="0">
                <a:solidFill>
                  <a:srgbClr val="FF0000"/>
                </a:solidFill>
              </a:rPr>
              <a:t>Red curve</a:t>
            </a:r>
            <a:r>
              <a:rPr lang="en-US" sz="1800" dirty="0"/>
              <a:t>: </a:t>
            </a:r>
            <a:endParaRPr lang="en-US" sz="1800" dirty="0"/>
          </a:p>
          <a:p>
            <a:r>
              <a:rPr lang="en-US" sz="1800" dirty="0"/>
              <a:t>     </a:t>
            </a:r>
            <a:r>
              <a:rPr lang="en-US" sz="1800" dirty="0" smtClean="0">
                <a:solidFill>
                  <a:srgbClr val="FF0000"/>
                </a:solidFill>
              </a:rPr>
              <a:t>Loss of market share</a:t>
            </a:r>
            <a:endParaRPr lang="en-US" sz="1800" dirty="0">
              <a:solidFill>
                <a:srgbClr val="FF0000"/>
              </a:solidFill>
            </a:endParaRPr>
          </a:p>
        </p:txBody>
      </p:sp>
      <p:sp>
        <p:nvSpPr>
          <p:cNvPr id="9" name="TextBox 8"/>
          <p:cNvSpPr txBox="1"/>
          <p:nvPr/>
        </p:nvSpPr>
        <p:spPr>
          <a:xfrm>
            <a:off x="3188745" y="1310467"/>
            <a:ext cx="4661515" cy="461665"/>
          </a:xfrm>
          <a:prstGeom prst="rect">
            <a:avLst/>
          </a:prstGeom>
          <a:noFill/>
        </p:spPr>
        <p:txBody>
          <a:bodyPr wrap="square" rtlCol="0">
            <a:spAutoFit/>
          </a:bodyPr>
          <a:lstStyle/>
          <a:p>
            <a:pPr algn="ctr"/>
            <a:r>
              <a:rPr lang="en-US" sz="2400" dirty="0"/>
              <a:t>N</a:t>
            </a:r>
            <a:r>
              <a:rPr lang="en-US" sz="2400" dirty="0" smtClean="0"/>
              <a:t>eed to get to market quickly</a:t>
            </a:r>
            <a:endParaRPr 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Bookman Old Style" charset="0"/>
                <a:ea typeface="MS PGothic" panose="020B0600070205080204" charset="-128"/>
                <a:cs typeface="MS PGothic" panose="020B0600070205080204" charset="-128"/>
              </a:rPr>
              <a:t>Safety</a:t>
            </a:r>
            <a:r>
              <a:rPr lang="en-US" dirty="0" smtClean="0">
                <a:latin typeface="Bookman Old Style" charset="0"/>
                <a:ea typeface="MS PGothic" panose="020B0600070205080204" charset="-128"/>
                <a:cs typeface="MS PGothic" panose="020B0600070205080204" charset="-128"/>
              </a:rPr>
              <a:t>-critical profile</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
        <p:nvSpPr>
          <p:cNvPr id="5" name="Text Box 6"/>
          <p:cNvSpPr txBox="1">
            <a:spLocks noChangeArrowheads="1"/>
          </p:cNvSpPr>
          <p:nvPr/>
        </p:nvSpPr>
        <p:spPr bwMode="auto">
          <a:xfrm>
            <a:off x="38100" y="1905000"/>
            <a:ext cx="2673553" cy="2862323"/>
          </a:xfrm>
          <a:prstGeom prst="rect">
            <a:avLst/>
          </a:prstGeom>
          <a:noFill/>
          <a:ln>
            <a:noFill/>
          </a:ln>
        </p:spPr>
        <p:txBody>
          <a:bodyPr wrap="none">
            <a:spAutoFit/>
          </a:bodyPr>
          <a:lstStyle>
            <a:lvl1pPr>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sz="1800" b="1" i="1" dirty="0" smtClean="0"/>
              <a:t>RE</a:t>
            </a:r>
            <a:r>
              <a:rPr lang="en-US" sz="1800" dirty="0" smtClean="0"/>
              <a:t>: Risk Exposure</a:t>
            </a:r>
            <a:endParaRPr lang="en-US" sz="1800" dirty="0" smtClean="0"/>
          </a:p>
          <a:p>
            <a:r>
              <a:rPr lang="en-US" sz="1800" b="1" dirty="0" smtClean="0"/>
              <a:t>P(L)</a:t>
            </a:r>
            <a:r>
              <a:rPr lang="en-US" sz="1800" dirty="0" smtClean="0"/>
              <a:t>: Probability of Loss</a:t>
            </a:r>
            <a:endParaRPr lang="en-US" sz="1800" dirty="0" smtClean="0"/>
          </a:p>
          <a:p>
            <a:r>
              <a:rPr lang="en-US" sz="1800" b="1" dirty="0" smtClean="0"/>
              <a:t>S(L)</a:t>
            </a:r>
            <a:r>
              <a:rPr lang="en-US" sz="1800" dirty="0" smtClean="0"/>
              <a:t>: Size of Loss</a:t>
            </a:r>
            <a:endParaRPr lang="en-US" sz="1800" dirty="0" smtClean="0"/>
          </a:p>
          <a:p>
            <a:endParaRPr lang="en-US" sz="1800" dirty="0" smtClean="0"/>
          </a:p>
          <a:p>
            <a:endParaRPr lang="en-US" sz="1800" dirty="0"/>
          </a:p>
          <a:p>
            <a:r>
              <a:rPr lang="en-US" sz="1800" dirty="0" smtClean="0"/>
              <a:t>Black </a:t>
            </a:r>
            <a:r>
              <a:rPr lang="en-US" sz="1800" dirty="0"/>
              <a:t>curve: </a:t>
            </a:r>
            <a:br>
              <a:rPr lang="en-US" sz="1800" dirty="0"/>
            </a:br>
            <a:r>
              <a:rPr lang="en-US" sz="1800" dirty="0"/>
              <a:t>     Inadequate plans</a:t>
            </a:r>
            <a:endParaRPr lang="en-US" sz="1800" dirty="0"/>
          </a:p>
          <a:p>
            <a:endParaRPr lang="en-US" sz="1800" dirty="0"/>
          </a:p>
          <a:p>
            <a:r>
              <a:rPr lang="en-US" sz="1800" dirty="0">
                <a:solidFill>
                  <a:srgbClr val="FF0000"/>
                </a:solidFill>
              </a:rPr>
              <a:t>Red curve</a:t>
            </a:r>
            <a:r>
              <a:rPr lang="en-US" sz="1800" dirty="0"/>
              <a:t>: </a:t>
            </a:r>
            <a:endParaRPr lang="en-US" sz="1800" dirty="0"/>
          </a:p>
          <a:p>
            <a:r>
              <a:rPr lang="en-US" sz="1800" dirty="0"/>
              <a:t>     </a:t>
            </a:r>
            <a:r>
              <a:rPr lang="en-US" sz="1800" dirty="0">
                <a:solidFill>
                  <a:srgbClr val="FF0000"/>
                </a:solidFill>
              </a:rPr>
              <a:t>Loss of market share</a:t>
            </a:r>
            <a:endParaRPr lang="en-US" sz="1800" dirty="0">
              <a:solidFill>
                <a:srgbClr val="FF0000"/>
              </a:solidFill>
            </a:endParaRPr>
          </a:p>
        </p:txBody>
      </p:sp>
      <p:pic>
        <p:nvPicPr>
          <p:cNvPr id="6" name="Picture 10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1772" y="1567251"/>
            <a:ext cx="5567363" cy="4116388"/>
          </a:xfrm>
          <a:prstGeom prst="rect">
            <a:avLst/>
          </a:prstGeom>
          <a:noFill/>
          <a:ln>
            <a:noFill/>
          </a:ln>
        </p:spPr>
      </p:pic>
      <p:sp>
        <p:nvSpPr>
          <p:cNvPr id="7" name="Rectangle 1028"/>
          <p:cNvSpPr>
            <a:spLocks noChangeArrowheads="1"/>
          </p:cNvSpPr>
          <p:nvPr/>
        </p:nvSpPr>
        <p:spPr bwMode="auto">
          <a:xfrm>
            <a:off x="1972699" y="5833381"/>
            <a:ext cx="6758896" cy="276999"/>
          </a:xfrm>
          <a:prstGeom prst="rect">
            <a:avLst/>
          </a:prstGeom>
          <a:noFill/>
          <a:ln>
            <a:noFill/>
          </a:ln>
        </p:spPr>
        <p:txBody>
          <a:bodyPr wrap="square">
            <a:spAutoFit/>
          </a:bodyPr>
          <a:lstStyle/>
          <a:p>
            <a:r>
              <a:rPr lang="en-US" sz="1200" dirty="0"/>
              <a:t>Source: "Get ready for agile methods, with care" by Barry Boehm</a:t>
            </a:r>
            <a:r>
              <a:rPr lang="en-US" sz="1200" dirty="0" smtClean="0"/>
              <a:t>, </a:t>
            </a:r>
            <a:r>
              <a:rPr lang="en-US" sz="1200" i="1" dirty="0"/>
              <a:t>IEEE Computer</a:t>
            </a:r>
            <a:r>
              <a:rPr lang="en-US" sz="1200" dirty="0"/>
              <a:t>, January 2002. </a:t>
            </a:r>
            <a:endParaRPr 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Bookman Old Style" charset="0"/>
                <a:ea typeface="MS PGothic" panose="020B0600070205080204" charset="-128"/>
                <a:cs typeface="MS PGothic" panose="020B0600070205080204" charset="-128"/>
              </a:rPr>
              <a:t>Agile </a:t>
            </a:r>
            <a:r>
              <a:rPr lang="en-US" dirty="0" smtClean="0">
                <a:latin typeface="Bookman Old Style" charset="0"/>
                <a:ea typeface="MS PGothic" panose="020B0600070205080204" charset="-128"/>
                <a:cs typeface="MS PGothic" panose="020B0600070205080204" charset="-128"/>
              </a:rPr>
              <a:t>profile</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
        <p:nvSpPr>
          <p:cNvPr id="5" name="Text Box 6"/>
          <p:cNvSpPr txBox="1">
            <a:spLocks noChangeArrowheads="1"/>
          </p:cNvSpPr>
          <p:nvPr/>
        </p:nvSpPr>
        <p:spPr bwMode="auto">
          <a:xfrm>
            <a:off x="38100" y="1905000"/>
            <a:ext cx="2673553" cy="2862323"/>
          </a:xfrm>
          <a:prstGeom prst="rect">
            <a:avLst/>
          </a:prstGeom>
          <a:noFill/>
          <a:ln>
            <a:noFill/>
          </a:ln>
        </p:spPr>
        <p:txBody>
          <a:bodyPr wrap="none">
            <a:spAutoFit/>
          </a:bodyPr>
          <a:lstStyle>
            <a:lvl1pPr>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sz="1800" b="1" i="1" dirty="0" smtClean="0"/>
              <a:t>RE</a:t>
            </a:r>
            <a:r>
              <a:rPr lang="en-US" sz="1800" dirty="0" smtClean="0"/>
              <a:t>: Risk Exposure</a:t>
            </a:r>
            <a:endParaRPr lang="en-US" sz="1800" dirty="0" smtClean="0"/>
          </a:p>
          <a:p>
            <a:r>
              <a:rPr lang="en-US" sz="1800" b="1" dirty="0" smtClean="0"/>
              <a:t>P(L)</a:t>
            </a:r>
            <a:r>
              <a:rPr lang="en-US" sz="1800" dirty="0" smtClean="0"/>
              <a:t>: Probability of Loss</a:t>
            </a:r>
            <a:endParaRPr lang="en-US" sz="1800" dirty="0" smtClean="0"/>
          </a:p>
          <a:p>
            <a:r>
              <a:rPr lang="en-US" sz="1800" b="1" dirty="0" smtClean="0"/>
              <a:t>S(L)</a:t>
            </a:r>
            <a:r>
              <a:rPr lang="en-US" sz="1800" dirty="0" smtClean="0"/>
              <a:t>: Size of Loss</a:t>
            </a:r>
            <a:endParaRPr lang="en-US" sz="1800" dirty="0" smtClean="0"/>
          </a:p>
          <a:p>
            <a:endParaRPr lang="en-US" sz="1800" dirty="0" smtClean="0"/>
          </a:p>
          <a:p>
            <a:endParaRPr lang="en-US" sz="1800" dirty="0"/>
          </a:p>
          <a:p>
            <a:r>
              <a:rPr lang="en-US" sz="1800" b="1" dirty="0" smtClean="0"/>
              <a:t>Black </a:t>
            </a:r>
            <a:r>
              <a:rPr lang="en-US" sz="1800" b="1" dirty="0"/>
              <a:t>curve</a:t>
            </a:r>
            <a:r>
              <a:rPr lang="en-US" sz="1800" dirty="0"/>
              <a:t>: </a:t>
            </a:r>
            <a:br>
              <a:rPr lang="en-US" sz="1800" dirty="0"/>
            </a:br>
            <a:r>
              <a:rPr lang="en-US" sz="1800" dirty="0"/>
              <a:t>     Inadequate plans</a:t>
            </a:r>
            <a:endParaRPr lang="en-US" sz="1800" dirty="0"/>
          </a:p>
          <a:p>
            <a:endParaRPr lang="en-US" sz="1800" dirty="0"/>
          </a:p>
          <a:p>
            <a:r>
              <a:rPr lang="en-US" sz="1800" dirty="0">
                <a:solidFill>
                  <a:srgbClr val="FF0000"/>
                </a:solidFill>
              </a:rPr>
              <a:t>Red curve</a:t>
            </a:r>
            <a:r>
              <a:rPr lang="en-US" sz="1800" dirty="0"/>
              <a:t>: </a:t>
            </a:r>
            <a:endParaRPr lang="en-US" sz="1800" dirty="0"/>
          </a:p>
          <a:p>
            <a:r>
              <a:rPr lang="en-US" sz="1800" dirty="0"/>
              <a:t>     </a:t>
            </a:r>
            <a:r>
              <a:rPr lang="en-US" sz="1800" dirty="0">
                <a:solidFill>
                  <a:srgbClr val="FF0000"/>
                </a:solidFill>
              </a:rPr>
              <a:t>Loss of market share</a:t>
            </a:r>
            <a:endParaRPr lang="en-US" sz="1800" dirty="0">
              <a:solidFill>
                <a:srgbClr val="FF0000"/>
              </a:solidFill>
            </a:endParaRPr>
          </a:p>
        </p:txBody>
      </p:sp>
      <p:pic>
        <p:nvPicPr>
          <p:cNvPr id="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8331" y="1535371"/>
            <a:ext cx="6024563" cy="4092575"/>
          </a:xfrm>
          <a:prstGeom prst="rect">
            <a:avLst/>
          </a:prstGeom>
          <a:noFill/>
          <a:ln>
            <a:noFill/>
          </a:ln>
        </p:spPr>
      </p:pic>
      <p:sp>
        <p:nvSpPr>
          <p:cNvPr id="7" name="Rectangle 1028"/>
          <p:cNvSpPr>
            <a:spLocks noChangeArrowheads="1"/>
          </p:cNvSpPr>
          <p:nvPr/>
        </p:nvSpPr>
        <p:spPr bwMode="auto">
          <a:xfrm>
            <a:off x="1972699" y="5833381"/>
            <a:ext cx="6758896" cy="276999"/>
          </a:xfrm>
          <a:prstGeom prst="rect">
            <a:avLst/>
          </a:prstGeom>
          <a:noFill/>
          <a:ln>
            <a:noFill/>
          </a:ln>
        </p:spPr>
        <p:txBody>
          <a:bodyPr wrap="square">
            <a:spAutoFit/>
          </a:bodyPr>
          <a:lstStyle/>
          <a:p>
            <a:r>
              <a:rPr lang="en-US" sz="1200" dirty="0"/>
              <a:t>Source: "Get ready for agile methods, with care" by Barry Boehm</a:t>
            </a:r>
            <a:r>
              <a:rPr lang="en-US" sz="1200" dirty="0" smtClean="0"/>
              <a:t>, </a:t>
            </a:r>
            <a:r>
              <a:rPr lang="en-US" sz="1200" i="1" dirty="0"/>
              <a:t>IEEE Computer</a:t>
            </a:r>
            <a:r>
              <a:rPr lang="en-US" sz="1200" dirty="0"/>
              <a:t>, January 2002. </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965488" y="1733111"/>
            <a:ext cx="2943929" cy="2207947"/>
          </a:xfrm>
          <a:prstGeom prst="rect">
            <a:avLst/>
          </a:prstGeom>
        </p:spPr>
      </p:pic>
      <p:sp>
        <p:nvSpPr>
          <p:cNvPr id="2" name="Text Placeholder 1"/>
          <p:cNvSpPr>
            <a:spLocks noGrp="1"/>
          </p:cNvSpPr>
          <p:nvPr>
            <p:ph type="body" sz="quarter" idx="12"/>
          </p:nvPr>
        </p:nvSpPr>
        <p:spPr>
          <a:xfrm>
            <a:off x="227013" y="1417638"/>
            <a:ext cx="8682404" cy="4511810"/>
          </a:xfrm>
        </p:spPr>
        <p:txBody>
          <a:bodyPr/>
          <a:lstStyle/>
          <a:p>
            <a:r>
              <a:rPr lang="en-US" sz="2800" smtClean="0">
                <a:latin typeface="Gill Sans MT" charset="0"/>
                <a:ea typeface="MS PGothic" panose="020B0600070205080204" charset="-128"/>
                <a:cs typeface="MS PGothic" panose="020B0600070205080204" charset="-128"/>
              </a:rPr>
              <a:t>Software </a:t>
            </a:r>
            <a:r>
              <a:rPr lang="en-US" sz="2800" dirty="0" smtClean="0">
                <a:latin typeface="Gill Sans MT" charset="0"/>
                <a:ea typeface="MS PGothic" panose="020B0600070205080204" charset="-128"/>
                <a:cs typeface="MS PGothic" panose="020B0600070205080204" charset="-128"/>
              </a:rPr>
              <a:t>development </a:t>
            </a:r>
            <a:r>
              <a:rPr lang="en-US" sz="2800" smtClean="0">
                <a:latin typeface="Gill Sans MT" charset="0"/>
                <a:ea typeface="MS PGothic" panose="020B0600070205080204" charset="-128"/>
                <a:cs typeface="MS PGothic" panose="020B0600070205080204" charset="-128"/>
              </a:rPr>
              <a:t>method comparison</a:t>
            </a:r>
            <a:endParaRPr lang="en-US" sz="2800" dirty="0" smtClean="0">
              <a:latin typeface="Gill Sans MT" charset="0"/>
              <a:ea typeface="MS PGothic" panose="020B0600070205080204" charset="-128"/>
              <a:cs typeface="MS PGothic" panose="020B0600070205080204" charset="-128"/>
            </a:endParaRPr>
          </a:p>
          <a:p>
            <a:r>
              <a:rPr lang="en-US" sz="2800" dirty="0" smtClean="0">
                <a:latin typeface="Gill Sans MT" charset="0"/>
                <a:ea typeface="MS PGothic" panose="020B0600070205080204" charset="-128"/>
                <a:cs typeface="MS PGothic" panose="020B0600070205080204" charset="-128"/>
              </a:rPr>
              <a:t>Motivations </a:t>
            </a:r>
            <a:r>
              <a:rPr lang="en-US" sz="2800" dirty="0">
                <a:latin typeface="Gill Sans MT" charset="0"/>
                <a:ea typeface="MS PGothic" panose="020B0600070205080204" charset="-128"/>
                <a:cs typeface="MS PGothic" panose="020B0600070205080204" charset="-128"/>
              </a:rPr>
              <a:t>for agile </a:t>
            </a:r>
            <a:r>
              <a:rPr lang="en-US" sz="2800" dirty="0" smtClean="0">
                <a:latin typeface="Gill Sans MT" charset="0"/>
                <a:ea typeface="MS PGothic" panose="020B0600070205080204" charset="-128"/>
                <a:cs typeface="MS PGothic" panose="020B0600070205080204" charset="-128"/>
              </a:rPr>
              <a:t>methods</a:t>
            </a:r>
            <a:endParaRPr lang="en-US" sz="2800" dirty="0" smtClean="0">
              <a:latin typeface="Gill Sans MT" charset="0"/>
              <a:ea typeface="MS PGothic" panose="020B0600070205080204" charset="-128"/>
              <a:cs typeface="MS PGothic" panose="020B0600070205080204" charset="-128"/>
            </a:endParaRPr>
          </a:p>
          <a:p>
            <a:r>
              <a:rPr lang="en-US" sz="2800" dirty="0">
                <a:latin typeface="Gill Sans MT" charset="0"/>
                <a:ea typeface="MS PGothic" panose="020B0600070205080204" charset="-128"/>
                <a:cs typeface="MS PGothic" panose="020B0600070205080204" charset="-128"/>
              </a:rPr>
              <a:t>	</a:t>
            </a:r>
            <a:r>
              <a:rPr lang="en-US" sz="2800" dirty="0" smtClean="0">
                <a:latin typeface="Gill Sans MT" charset="0"/>
                <a:ea typeface="MS PGothic" panose="020B0600070205080204" charset="-128"/>
                <a:cs typeface="MS PGothic" panose="020B0600070205080204" charset="-128"/>
              </a:rPr>
              <a:t>Rational Unified Process (RUP)</a:t>
            </a:r>
            <a:endParaRPr lang="en-US" sz="2800" dirty="0">
              <a:latin typeface="Gill Sans MT" charset="0"/>
              <a:ea typeface="MS PGothic" panose="020B0600070205080204" charset="-128"/>
              <a:cs typeface="MS PGothic" panose="020B0600070205080204" charset="-128"/>
            </a:endParaRPr>
          </a:p>
          <a:p>
            <a:r>
              <a:rPr lang="en-US" sz="2800" dirty="0" smtClean="0">
                <a:latin typeface="Gill Sans MT" charset="0"/>
                <a:ea typeface="MS PGothic" panose="020B0600070205080204" charset="-128"/>
                <a:cs typeface="MS PGothic" panose="020B0600070205080204" charset="-128"/>
              </a:rPr>
              <a:t>	Boehm's </a:t>
            </a:r>
            <a:r>
              <a:rPr lang="en-US" sz="2800" dirty="0">
                <a:latin typeface="Gill Sans MT" charset="0"/>
                <a:ea typeface="MS PGothic" panose="020B0600070205080204" charset="-128"/>
                <a:cs typeface="MS PGothic" panose="020B0600070205080204" charset="-128"/>
              </a:rPr>
              <a:t>risk exposure </a:t>
            </a:r>
            <a:r>
              <a:rPr lang="en-US" sz="2800" dirty="0" smtClean="0">
                <a:latin typeface="Gill Sans MT" charset="0"/>
                <a:ea typeface="MS PGothic" panose="020B0600070205080204" charset="-128"/>
                <a:cs typeface="MS PGothic" panose="020B0600070205080204" charset="-128"/>
              </a:rPr>
              <a:t>comparison</a:t>
            </a:r>
            <a:endParaRPr lang="en-US" sz="2800" dirty="0">
              <a:latin typeface="Gill Sans MT" charset="0"/>
              <a:ea typeface="MS PGothic" panose="020B0600070205080204" charset="-128"/>
              <a:cs typeface="MS PGothic" panose="020B0600070205080204" charset="-128"/>
            </a:endParaRPr>
          </a:p>
          <a:p>
            <a:r>
              <a:rPr lang="en-US" sz="2800" dirty="0">
                <a:latin typeface="Gill Sans MT" charset="0"/>
                <a:ea typeface="MS PGothic" panose="020B0600070205080204" charset="-128"/>
                <a:cs typeface="MS PGothic" panose="020B0600070205080204" charset="-128"/>
              </a:rPr>
              <a:t>Overview of Extreme Programming (XP)</a:t>
            </a:r>
            <a:endParaRPr lang="en-US" sz="2800" dirty="0">
              <a:latin typeface="Gill Sans MT" charset="0"/>
              <a:ea typeface="MS PGothic" panose="020B0600070205080204" charset="-128"/>
              <a:cs typeface="MS PGothic" panose="020B0600070205080204" charset="-128"/>
            </a:endParaRPr>
          </a:p>
          <a:p>
            <a:endParaRPr lang="en-US" dirty="0"/>
          </a:p>
        </p:txBody>
      </p:sp>
      <p:sp>
        <p:nvSpPr>
          <p:cNvPr id="3" name="Title 2"/>
          <p:cNvSpPr>
            <a:spLocks noGrp="1"/>
          </p:cNvSpPr>
          <p:nvPr>
            <p:ph type="title"/>
          </p:nvPr>
        </p:nvSpPr>
        <p:spPr/>
        <p:txBody>
          <a:bodyPr/>
          <a:lstStyle/>
          <a:p>
            <a:r>
              <a:rPr lang="en-US" dirty="0" smtClean="0"/>
              <a:t>Today’s topics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165381"/>
            <a:ext cx="6690946" cy="4511810"/>
          </a:xfrm>
        </p:spPr>
        <p:txBody>
          <a:bodyPr/>
          <a:lstStyle/>
          <a:p>
            <a:pPr>
              <a:lnSpc>
                <a:spcPct val="90000"/>
              </a:lnSpc>
            </a:pPr>
            <a:r>
              <a:rPr lang="en-US" sz="2400" dirty="0">
                <a:latin typeface="Gill Sans MT"/>
                <a:ea typeface="MS PGothic" panose="020B0600070205080204" charset="-128"/>
                <a:cs typeface="Gill Sans MT"/>
              </a:rPr>
              <a:t>We are uncovering better ways of developing </a:t>
            </a:r>
            <a:br>
              <a:rPr lang="en-US" sz="2400" dirty="0">
                <a:latin typeface="Gill Sans MT"/>
                <a:ea typeface="MS PGothic" panose="020B0600070205080204" charset="-128"/>
                <a:cs typeface="Gill Sans MT"/>
              </a:rPr>
            </a:br>
            <a:r>
              <a:rPr lang="en-US" sz="2400" dirty="0">
                <a:latin typeface="Gill Sans MT"/>
                <a:ea typeface="MS PGothic" panose="020B0600070205080204" charset="-128"/>
                <a:cs typeface="Gill Sans MT"/>
              </a:rPr>
              <a:t>software by doing it and helping others do it. Through this work we have come to value: </a:t>
            </a:r>
            <a:endParaRPr lang="en-US" sz="2400" dirty="0">
              <a:latin typeface="Gill Sans MT"/>
              <a:ea typeface="MS PGothic" panose="020B0600070205080204" charset="-128"/>
              <a:cs typeface="Gill Sans MT"/>
            </a:endParaRPr>
          </a:p>
          <a:p>
            <a:pPr lvl="1">
              <a:lnSpc>
                <a:spcPct val="90000"/>
              </a:lnSpc>
            </a:pPr>
            <a:r>
              <a:rPr lang="en-US" sz="2000" b="1" u="sng" dirty="0">
                <a:latin typeface="Gill Sans MT"/>
                <a:ea typeface="MS PGothic" panose="020B0600070205080204" charset="-128"/>
                <a:cs typeface="Gill Sans MT"/>
              </a:rPr>
              <a:t>Individuals and interactions</a:t>
            </a:r>
            <a:r>
              <a:rPr lang="en-US" sz="2000" dirty="0">
                <a:latin typeface="Gill Sans MT"/>
                <a:ea typeface="MS PGothic" panose="020B0600070205080204" charset="-128"/>
                <a:cs typeface="Gill Sans MT"/>
              </a:rPr>
              <a:t> over processes and tools</a:t>
            </a:r>
            <a:endParaRPr lang="en-US" sz="2000" dirty="0">
              <a:latin typeface="Gill Sans MT"/>
              <a:ea typeface="MS PGothic" panose="020B0600070205080204" charset="-128"/>
              <a:cs typeface="Gill Sans MT"/>
            </a:endParaRPr>
          </a:p>
          <a:p>
            <a:pPr lvl="1">
              <a:lnSpc>
                <a:spcPct val="90000"/>
              </a:lnSpc>
            </a:pPr>
            <a:r>
              <a:rPr lang="en-US" sz="2000" b="1" u="sng" dirty="0">
                <a:latin typeface="Gill Sans MT"/>
                <a:ea typeface="MS PGothic" panose="020B0600070205080204" charset="-128"/>
                <a:cs typeface="Gill Sans MT"/>
              </a:rPr>
              <a:t>Working software</a:t>
            </a:r>
            <a:r>
              <a:rPr lang="en-US" sz="2000" dirty="0">
                <a:latin typeface="Gill Sans MT"/>
                <a:ea typeface="MS PGothic" panose="020B0600070205080204" charset="-128"/>
                <a:cs typeface="Gill Sans MT"/>
              </a:rPr>
              <a:t> over comprehensive documentation</a:t>
            </a:r>
            <a:endParaRPr lang="en-US" sz="2000" dirty="0">
              <a:latin typeface="Gill Sans MT"/>
              <a:ea typeface="MS PGothic" panose="020B0600070205080204" charset="-128"/>
              <a:cs typeface="Gill Sans MT"/>
            </a:endParaRPr>
          </a:p>
          <a:p>
            <a:pPr lvl="1">
              <a:lnSpc>
                <a:spcPct val="90000"/>
              </a:lnSpc>
            </a:pPr>
            <a:r>
              <a:rPr lang="en-US" sz="2000" b="1" u="sng" dirty="0">
                <a:latin typeface="Gill Sans MT"/>
                <a:ea typeface="MS PGothic" panose="020B0600070205080204" charset="-128"/>
                <a:cs typeface="Gill Sans MT"/>
              </a:rPr>
              <a:t>Customer collaboration</a:t>
            </a:r>
            <a:r>
              <a:rPr lang="en-US" sz="2000" dirty="0">
                <a:latin typeface="Gill Sans MT"/>
                <a:ea typeface="MS PGothic" panose="020B0600070205080204" charset="-128"/>
                <a:cs typeface="Gill Sans MT"/>
              </a:rPr>
              <a:t> over contract negotiation</a:t>
            </a:r>
            <a:endParaRPr lang="en-US" sz="2000" dirty="0">
              <a:latin typeface="Gill Sans MT"/>
              <a:ea typeface="MS PGothic" panose="020B0600070205080204" charset="-128"/>
              <a:cs typeface="Gill Sans MT"/>
            </a:endParaRPr>
          </a:p>
          <a:p>
            <a:pPr lvl="1">
              <a:lnSpc>
                <a:spcPct val="90000"/>
              </a:lnSpc>
            </a:pPr>
            <a:r>
              <a:rPr lang="en-US" sz="2000" b="1" u="sng" dirty="0">
                <a:latin typeface="Gill Sans MT"/>
                <a:ea typeface="MS PGothic" panose="020B0600070205080204" charset="-128"/>
                <a:cs typeface="Gill Sans MT"/>
              </a:rPr>
              <a:t>Responding to change</a:t>
            </a:r>
            <a:r>
              <a:rPr lang="en-US" sz="2000" dirty="0">
                <a:latin typeface="Gill Sans MT"/>
                <a:ea typeface="MS PGothic" panose="020B0600070205080204" charset="-128"/>
                <a:cs typeface="Gill Sans MT"/>
              </a:rPr>
              <a:t> over following a plan </a:t>
            </a:r>
            <a:br>
              <a:rPr lang="en-US" sz="2000" dirty="0">
                <a:latin typeface="Gill Sans MT"/>
                <a:ea typeface="MS PGothic" panose="020B0600070205080204" charset="-128"/>
                <a:cs typeface="Gill Sans MT"/>
              </a:rPr>
            </a:br>
            <a:endParaRPr lang="en-US" sz="2000" dirty="0">
              <a:latin typeface="Gill Sans MT"/>
              <a:ea typeface="MS PGothic" panose="020B0600070205080204" charset="-128"/>
              <a:cs typeface="Gill Sans MT"/>
            </a:endParaRPr>
          </a:p>
          <a:p>
            <a:pPr>
              <a:lnSpc>
                <a:spcPct val="90000"/>
              </a:lnSpc>
            </a:pPr>
            <a:r>
              <a:rPr lang="en-US" sz="2400" dirty="0">
                <a:latin typeface="Gill Sans MT"/>
                <a:ea typeface="MS PGothic" panose="020B0600070205080204" charset="-128"/>
                <a:cs typeface="Gill Sans MT"/>
              </a:rPr>
              <a:t>That is, while there is value in the items on the </a:t>
            </a:r>
            <a:r>
              <a:rPr lang="en-US" sz="2400" dirty="0" smtClean="0">
                <a:latin typeface="Gill Sans MT"/>
                <a:ea typeface="MS PGothic" panose="020B0600070205080204" charset="-128"/>
                <a:cs typeface="Gill Sans MT"/>
              </a:rPr>
              <a:t>right,</a:t>
            </a:r>
            <a:r>
              <a:rPr lang="en-US" sz="2400" dirty="0">
                <a:latin typeface="Gill Sans MT"/>
                <a:ea typeface="MS PGothic" panose="020B0600070205080204" charset="-128"/>
                <a:cs typeface="Gill Sans MT"/>
              </a:rPr>
              <a:t> we value the items on the left more. </a:t>
            </a:r>
            <a:endParaRPr lang="en-US" sz="2400" dirty="0">
              <a:latin typeface="Gill Sans MT"/>
              <a:ea typeface="MS PGothic" panose="020B0600070205080204" charset="-128"/>
              <a:cs typeface="Gill Sans MT"/>
            </a:endParaRPr>
          </a:p>
          <a:p>
            <a:pPr marL="342900" indent="-342900">
              <a:lnSpc>
                <a:spcPct val="90000"/>
              </a:lnSpc>
              <a:buFont typeface="Arial" panose="020B0604020202020204"/>
              <a:buChar char="•"/>
            </a:pPr>
            <a:r>
              <a:rPr lang="en-US" sz="2400" dirty="0" smtClean="0">
                <a:latin typeface="Gill Sans MT"/>
                <a:ea typeface="MS PGothic" panose="020B0600070205080204" charset="-128"/>
                <a:cs typeface="Gill Sans MT"/>
              </a:rPr>
              <a:t>12 Principles behind the Agile Manifesto</a:t>
            </a:r>
            <a:endParaRPr lang="en-US" sz="2400" dirty="0" smtClean="0">
              <a:latin typeface="Gill Sans MT"/>
              <a:ea typeface="MS PGothic" panose="020B0600070205080204" charset="-128"/>
              <a:cs typeface="Gill Sans MT"/>
            </a:endParaRPr>
          </a:p>
          <a:p>
            <a:pPr marL="342900" indent="-342900">
              <a:lnSpc>
                <a:spcPct val="90000"/>
              </a:lnSpc>
              <a:buFont typeface="Arial" panose="020B0604020202020204"/>
              <a:buChar char="•"/>
            </a:pPr>
            <a:r>
              <a:rPr lang="en-US" sz="2400" dirty="0">
                <a:latin typeface="Gill Sans MT"/>
                <a:ea typeface="MS PGothic" panose="020B0600070205080204" charset="-128"/>
                <a:cs typeface="Gill Sans MT"/>
              </a:rPr>
              <a:t>http://</a:t>
            </a:r>
            <a:r>
              <a:rPr lang="en-US" sz="2400" dirty="0" err="1">
                <a:latin typeface="Gill Sans MT"/>
                <a:ea typeface="MS PGothic" panose="020B0600070205080204" charset="-128"/>
                <a:cs typeface="Gill Sans MT"/>
              </a:rPr>
              <a:t>agilemanifesto.org</a:t>
            </a:r>
            <a:r>
              <a:rPr lang="en-US" sz="2400" dirty="0">
                <a:latin typeface="Gill Sans MT"/>
                <a:ea typeface="MS PGothic" panose="020B0600070205080204" charset="-128"/>
                <a:cs typeface="Gill Sans MT"/>
              </a:rPr>
              <a:t>/</a:t>
            </a:r>
            <a:endParaRPr lang="en-US" sz="2400" dirty="0">
              <a:latin typeface="Gill Sans MT"/>
              <a:ea typeface="MS PGothic" panose="020B0600070205080204" charset="-128"/>
              <a:cs typeface="Gill Sans MT"/>
            </a:endParaRPr>
          </a:p>
          <a:p>
            <a:pPr>
              <a:lnSpc>
                <a:spcPct val="90000"/>
              </a:lnSpc>
            </a:pPr>
            <a:endParaRPr lang="en-US" dirty="0"/>
          </a:p>
        </p:txBody>
      </p:sp>
      <p:sp>
        <p:nvSpPr>
          <p:cNvPr id="3" name="Title 2"/>
          <p:cNvSpPr>
            <a:spLocks noGrp="1"/>
          </p:cNvSpPr>
          <p:nvPr>
            <p:ph type="title"/>
          </p:nvPr>
        </p:nvSpPr>
        <p:spPr/>
        <p:txBody>
          <a:bodyPr/>
          <a:lstStyle/>
          <a:p>
            <a:r>
              <a:rPr lang="en-US" dirty="0">
                <a:latin typeface="Bookman Old Style" charset="0"/>
                <a:ea typeface="MS PGothic" panose="020B0600070205080204" charset="-128"/>
                <a:cs typeface="MS PGothic" panose="020B0600070205080204" charset="-128"/>
              </a:rPr>
              <a:t>Agile </a:t>
            </a:r>
            <a:r>
              <a:rPr lang="en-US" dirty="0" smtClean="0">
                <a:latin typeface="Bookman Old Style" charset="0"/>
                <a:ea typeface="MS PGothic" panose="020B0600070205080204" charset="-128"/>
                <a:cs typeface="MS PGothic" panose="020B0600070205080204" charset="-128"/>
              </a:rPr>
              <a:t>Manifesto (2001)</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descr="MLHSlog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74735" y="1007318"/>
            <a:ext cx="2029329" cy="28565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165381"/>
            <a:ext cx="7986685" cy="4511810"/>
          </a:xfrm>
        </p:spPr>
        <p:txBody>
          <a:bodyPr/>
          <a:lstStyle/>
          <a:p>
            <a:pPr>
              <a:lnSpc>
                <a:spcPct val="90000"/>
              </a:lnSpc>
            </a:pPr>
            <a:r>
              <a:rPr lang="en-US" sz="2000" dirty="0">
                <a:latin typeface="Gill Sans MT" charset="0"/>
                <a:ea typeface="Gill Sans MT" charset="0"/>
                <a:cs typeface="Gill Sans MT" charset="0"/>
              </a:rPr>
              <a:t>Our highest priority is to satisfy the </a:t>
            </a:r>
            <a:r>
              <a:rPr lang="en-US" sz="2000" dirty="0" smtClean="0">
                <a:latin typeface="Gill Sans MT" charset="0"/>
                <a:ea typeface="Gill Sans MT" charset="0"/>
                <a:cs typeface="Gill Sans MT" charset="0"/>
              </a:rPr>
              <a:t>customer through </a:t>
            </a:r>
            <a:r>
              <a:rPr lang="en-US" sz="2000" dirty="0">
                <a:latin typeface="Gill Sans MT" charset="0"/>
                <a:ea typeface="Gill Sans MT" charset="0"/>
                <a:cs typeface="Gill Sans MT" charset="0"/>
              </a:rPr>
              <a:t>early and continuous </a:t>
            </a:r>
            <a:r>
              <a:rPr lang="en-US" sz="2000" dirty="0" smtClean="0">
                <a:latin typeface="Gill Sans MT" charset="0"/>
                <a:ea typeface="Gill Sans MT" charset="0"/>
                <a:cs typeface="Gill Sans MT" charset="0"/>
              </a:rPr>
              <a:t>delivery of </a:t>
            </a:r>
            <a:r>
              <a:rPr lang="en-US" sz="2000" dirty="0">
                <a:latin typeface="Gill Sans MT" charset="0"/>
                <a:ea typeface="Gill Sans MT" charset="0"/>
                <a:cs typeface="Gill Sans MT" charset="0"/>
              </a:rPr>
              <a:t>valuable software</a:t>
            </a:r>
            <a:r>
              <a:rPr lang="en-US" sz="2000" dirty="0" smtClean="0">
                <a:latin typeface="Gill Sans MT" charset="0"/>
                <a:ea typeface="Gill Sans MT" charset="0"/>
                <a:cs typeface="Gill Sans MT" charset="0"/>
              </a:rPr>
              <a:t>.</a:t>
            </a:r>
            <a:endParaRPr lang="en-US" sz="2000" dirty="0" smtClean="0">
              <a:latin typeface="Gill Sans MT" charset="0"/>
              <a:ea typeface="Gill Sans MT" charset="0"/>
              <a:cs typeface="Gill Sans MT" charset="0"/>
            </a:endParaRPr>
          </a:p>
          <a:p>
            <a:pPr>
              <a:lnSpc>
                <a:spcPct val="90000"/>
              </a:lnSpc>
            </a:pPr>
            <a:r>
              <a:rPr lang="en-US" sz="2000" dirty="0">
                <a:latin typeface="Gill Sans MT" charset="0"/>
                <a:ea typeface="Gill Sans MT" charset="0"/>
                <a:cs typeface="Gill Sans MT" charset="0"/>
              </a:rPr>
              <a:t>Welcome changing requirements, even late in </a:t>
            </a:r>
            <a:r>
              <a:rPr lang="en-US" sz="2000" dirty="0" smtClean="0">
                <a:latin typeface="Gill Sans MT" charset="0"/>
                <a:ea typeface="Gill Sans MT" charset="0"/>
                <a:cs typeface="Gill Sans MT" charset="0"/>
              </a:rPr>
              <a:t>development</a:t>
            </a:r>
            <a:r>
              <a:rPr lang="en-US" sz="2000" dirty="0">
                <a:latin typeface="Gill Sans MT" charset="0"/>
                <a:ea typeface="Gill Sans MT" charset="0"/>
                <a:cs typeface="Gill Sans MT" charset="0"/>
              </a:rPr>
              <a:t>. Agile processes harness </a:t>
            </a:r>
            <a:r>
              <a:rPr lang="en-US" sz="2000" dirty="0" smtClean="0">
                <a:latin typeface="Gill Sans MT" charset="0"/>
                <a:ea typeface="Gill Sans MT" charset="0"/>
                <a:cs typeface="Gill Sans MT" charset="0"/>
              </a:rPr>
              <a:t>change </a:t>
            </a:r>
            <a:r>
              <a:rPr lang="en-US" sz="2000" dirty="0">
                <a:latin typeface="Gill Sans MT" charset="0"/>
                <a:ea typeface="Gill Sans MT" charset="0"/>
                <a:cs typeface="Gill Sans MT" charset="0"/>
              </a:rPr>
              <a:t>for </a:t>
            </a:r>
            <a:r>
              <a:rPr lang="en-US" sz="2000" dirty="0" smtClean="0">
                <a:latin typeface="Gill Sans MT" charset="0"/>
                <a:ea typeface="Gill Sans MT" charset="0"/>
                <a:cs typeface="Gill Sans MT" charset="0"/>
              </a:rPr>
              <a:t>the </a:t>
            </a:r>
            <a:r>
              <a:rPr lang="en-US" sz="2000" dirty="0">
                <a:latin typeface="Gill Sans MT" charset="0"/>
                <a:ea typeface="Gill Sans MT" charset="0"/>
                <a:cs typeface="Gill Sans MT" charset="0"/>
              </a:rPr>
              <a:t>customer's competitive advantage</a:t>
            </a:r>
            <a:r>
              <a:rPr lang="en-US" sz="2000" dirty="0" smtClean="0">
                <a:latin typeface="Gill Sans MT" charset="0"/>
                <a:ea typeface="Gill Sans MT" charset="0"/>
                <a:cs typeface="Gill Sans MT" charset="0"/>
              </a:rPr>
              <a:t>.</a:t>
            </a:r>
            <a:endParaRPr lang="en-US" sz="2000" dirty="0" smtClean="0">
              <a:latin typeface="Gill Sans MT" charset="0"/>
              <a:ea typeface="Gill Sans MT" charset="0"/>
              <a:cs typeface="Gill Sans MT" charset="0"/>
            </a:endParaRPr>
          </a:p>
          <a:p>
            <a:pPr>
              <a:lnSpc>
                <a:spcPct val="90000"/>
              </a:lnSpc>
            </a:pPr>
            <a:r>
              <a:rPr lang="en-US" sz="2000" dirty="0">
                <a:latin typeface="Gill Sans MT" charset="0"/>
                <a:ea typeface="Gill Sans MT" charset="0"/>
                <a:cs typeface="Gill Sans MT" charset="0"/>
              </a:rPr>
              <a:t>Deliver working software frequently, from a </a:t>
            </a:r>
            <a:r>
              <a:rPr lang="en-US" sz="2000" dirty="0" smtClean="0">
                <a:latin typeface="Gill Sans MT" charset="0"/>
                <a:ea typeface="Gill Sans MT" charset="0"/>
                <a:cs typeface="Gill Sans MT" charset="0"/>
              </a:rPr>
              <a:t>couple </a:t>
            </a:r>
            <a:r>
              <a:rPr lang="en-US" sz="2000" dirty="0">
                <a:latin typeface="Gill Sans MT" charset="0"/>
                <a:ea typeface="Gill Sans MT" charset="0"/>
                <a:cs typeface="Gill Sans MT" charset="0"/>
              </a:rPr>
              <a:t>of weeks to a couple of months, with a </a:t>
            </a:r>
            <a:r>
              <a:rPr lang="en-US" sz="2000" dirty="0" smtClean="0">
                <a:latin typeface="Gill Sans MT" charset="0"/>
                <a:ea typeface="Gill Sans MT" charset="0"/>
                <a:cs typeface="Gill Sans MT" charset="0"/>
              </a:rPr>
              <a:t>preference </a:t>
            </a:r>
            <a:r>
              <a:rPr lang="en-US" sz="2000" dirty="0">
                <a:latin typeface="Gill Sans MT" charset="0"/>
                <a:ea typeface="Gill Sans MT" charset="0"/>
                <a:cs typeface="Gill Sans MT" charset="0"/>
              </a:rPr>
              <a:t>to the shorter timescale</a:t>
            </a:r>
            <a:r>
              <a:rPr lang="en-US" sz="2000" dirty="0" smtClean="0">
                <a:latin typeface="Gill Sans MT" charset="0"/>
                <a:ea typeface="Gill Sans MT" charset="0"/>
                <a:cs typeface="Gill Sans MT" charset="0"/>
              </a:rPr>
              <a:t>.</a:t>
            </a:r>
            <a:endParaRPr lang="en-US" sz="2000" dirty="0" smtClean="0">
              <a:latin typeface="Gill Sans MT" charset="0"/>
              <a:ea typeface="Gill Sans MT" charset="0"/>
              <a:cs typeface="Gill Sans MT" charset="0"/>
            </a:endParaRPr>
          </a:p>
          <a:p>
            <a:r>
              <a:rPr lang="en-US" sz="2000" dirty="0">
                <a:latin typeface="Gill Sans MT" charset="0"/>
                <a:ea typeface="Gill Sans MT" charset="0"/>
                <a:cs typeface="Gill Sans MT" charset="0"/>
              </a:rPr>
              <a:t>Business people and developers must work </a:t>
            </a:r>
            <a:r>
              <a:rPr lang="en-US" sz="2000" dirty="0" smtClean="0">
                <a:latin typeface="Gill Sans MT" charset="0"/>
                <a:ea typeface="Gill Sans MT" charset="0"/>
                <a:cs typeface="Gill Sans MT" charset="0"/>
              </a:rPr>
              <a:t>together </a:t>
            </a:r>
            <a:r>
              <a:rPr lang="en-US" sz="2000" dirty="0">
                <a:latin typeface="Gill Sans MT" charset="0"/>
                <a:ea typeface="Gill Sans MT" charset="0"/>
                <a:cs typeface="Gill Sans MT" charset="0"/>
              </a:rPr>
              <a:t>daily throughout the project.</a:t>
            </a:r>
            <a:endParaRPr lang="en-US" sz="2000" dirty="0">
              <a:latin typeface="Gill Sans MT" charset="0"/>
              <a:ea typeface="Gill Sans MT" charset="0"/>
              <a:cs typeface="Gill Sans MT" charset="0"/>
            </a:endParaRPr>
          </a:p>
          <a:p>
            <a:r>
              <a:rPr lang="en-US" sz="2000" dirty="0">
                <a:latin typeface="Gill Sans MT" charset="0"/>
                <a:ea typeface="Gill Sans MT" charset="0"/>
                <a:cs typeface="Gill Sans MT" charset="0"/>
              </a:rPr>
              <a:t>Build projects around motivated individuals. </a:t>
            </a:r>
            <a:r>
              <a:rPr lang="en-US" sz="2000" dirty="0" smtClean="0">
                <a:latin typeface="Gill Sans MT" charset="0"/>
                <a:ea typeface="Gill Sans MT" charset="0"/>
                <a:cs typeface="Gill Sans MT" charset="0"/>
              </a:rPr>
              <a:t>Give </a:t>
            </a:r>
            <a:r>
              <a:rPr lang="en-US" sz="2000" dirty="0">
                <a:latin typeface="Gill Sans MT" charset="0"/>
                <a:ea typeface="Gill Sans MT" charset="0"/>
                <a:cs typeface="Gill Sans MT" charset="0"/>
              </a:rPr>
              <a:t>them the environment and support they need, </a:t>
            </a:r>
            <a:r>
              <a:rPr lang="en-US" sz="2000" dirty="0" smtClean="0">
                <a:latin typeface="Gill Sans MT" charset="0"/>
                <a:ea typeface="Gill Sans MT" charset="0"/>
                <a:cs typeface="Gill Sans MT" charset="0"/>
              </a:rPr>
              <a:t>and </a:t>
            </a:r>
            <a:r>
              <a:rPr lang="en-US" sz="2000" dirty="0">
                <a:latin typeface="Gill Sans MT" charset="0"/>
                <a:ea typeface="Gill Sans MT" charset="0"/>
                <a:cs typeface="Gill Sans MT" charset="0"/>
              </a:rPr>
              <a:t>trust them to get the job done.</a:t>
            </a:r>
            <a:endParaRPr lang="en-US" sz="2000" dirty="0">
              <a:latin typeface="Gill Sans MT" charset="0"/>
              <a:ea typeface="Gill Sans MT" charset="0"/>
              <a:cs typeface="Gill Sans MT" charset="0"/>
            </a:endParaRPr>
          </a:p>
          <a:p>
            <a:r>
              <a:rPr lang="en-US" sz="2000" dirty="0">
                <a:latin typeface="Gill Sans MT" charset="0"/>
                <a:ea typeface="Gill Sans MT" charset="0"/>
                <a:cs typeface="Gill Sans MT" charset="0"/>
              </a:rPr>
              <a:t>The most efficient and effective method of </a:t>
            </a:r>
            <a:r>
              <a:rPr lang="en-US" sz="2000" dirty="0" smtClean="0">
                <a:latin typeface="Gill Sans MT" charset="0"/>
                <a:ea typeface="Gill Sans MT" charset="0"/>
                <a:cs typeface="Gill Sans MT" charset="0"/>
              </a:rPr>
              <a:t>conveying </a:t>
            </a:r>
            <a:r>
              <a:rPr lang="en-US" sz="2000" dirty="0">
                <a:latin typeface="Gill Sans MT" charset="0"/>
                <a:ea typeface="Gill Sans MT" charset="0"/>
                <a:cs typeface="Gill Sans MT" charset="0"/>
              </a:rPr>
              <a:t>information to and within a development </a:t>
            </a:r>
            <a:r>
              <a:rPr lang="en-US" sz="2000" dirty="0" smtClean="0">
                <a:latin typeface="Gill Sans MT" charset="0"/>
                <a:ea typeface="Gill Sans MT" charset="0"/>
                <a:cs typeface="Gill Sans MT" charset="0"/>
              </a:rPr>
              <a:t>team </a:t>
            </a:r>
            <a:r>
              <a:rPr lang="en-US" sz="2000" dirty="0">
                <a:latin typeface="Gill Sans MT" charset="0"/>
                <a:ea typeface="Gill Sans MT" charset="0"/>
                <a:cs typeface="Gill Sans MT" charset="0"/>
              </a:rPr>
              <a:t>is face-to-face conversation</a:t>
            </a:r>
            <a:r>
              <a:rPr lang="en-US" sz="2000" dirty="0" smtClean="0">
                <a:latin typeface="Gill Sans MT" charset="0"/>
                <a:ea typeface="Gill Sans MT" charset="0"/>
                <a:cs typeface="Gill Sans MT" charset="0"/>
              </a:rPr>
              <a:t>.</a:t>
            </a:r>
            <a:br>
              <a:rPr lang="en-US" dirty="0"/>
            </a:br>
            <a:endParaRPr lang="en-US" dirty="0">
              <a:latin typeface="Gill Sans MT" charset="0"/>
              <a:ea typeface="Gill Sans MT" charset="0"/>
              <a:cs typeface="Gill Sans MT" charset="0"/>
            </a:endParaRPr>
          </a:p>
        </p:txBody>
      </p:sp>
      <p:sp>
        <p:nvSpPr>
          <p:cNvPr id="3" name="Title 2"/>
          <p:cNvSpPr>
            <a:spLocks noGrp="1"/>
          </p:cNvSpPr>
          <p:nvPr>
            <p:ph type="title"/>
          </p:nvPr>
        </p:nvSpPr>
        <p:spPr>
          <a:xfrm>
            <a:off x="227012" y="274638"/>
            <a:ext cx="8416056" cy="1143000"/>
          </a:xfrm>
        </p:spPr>
        <p:txBody>
          <a:bodyPr/>
          <a:lstStyle/>
          <a:p>
            <a:r>
              <a:rPr lang="en-US">
                <a:latin typeface="Bookman Old Style" charset="0"/>
                <a:ea typeface="MS PGothic" panose="020B0600070205080204" charset="-128"/>
                <a:cs typeface="MS PGothic" panose="020B0600070205080204" charset="-128"/>
              </a:rPr>
              <a:t>12 Principles of the Agile Manifesto</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descr="MLHSlog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46720" y="2979243"/>
            <a:ext cx="909636" cy="1280426"/>
          </a:xfrm>
          <a:prstGeom prst="rect">
            <a:avLst/>
          </a:prstGeom>
          <a:noFill/>
          <a:ln>
            <a:noFill/>
          </a:ln>
        </p:spPr>
      </p:pic>
      <p:sp>
        <p:nvSpPr>
          <p:cNvPr id="6" name="Rectangle 5"/>
          <p:cNvSpPr/>
          <p:nvPr/>
        </p:nvSpPr>
        <p:spPr>
          <a:xfrm>
            <a:off x="2529997" y="5741044"/>
            <a:ext cx="4052200" cy="369332"/>
          </a:xfrm>
          <a:prstGeom prst="rect">
            <a:avLst/>
          </a:prstGeom>
        </p:spPr>
        <p:txBody>
          <a:bodyPr wrap="none">
            <a:spAutoFit/>
          </a:bodyPr>
          <a:lstStyle/>
          <a:p>
            <a:r>
              <a:rPr lang="en-US" dirty="0"/>
              <a:t>http://</a:t>
            </a:r>
            <a:r>
              <a:rPr lang="en-US" dirty="0" err="1"/>
              <a:t>agilemanifesto.org</a:t>
            </a:r>
            <a:r>
              <a:rPr lang="en-US" dirty="0"/>
              <a:t>/</a:t>
            </a:r>
            <a:r>
              <a:rPr lang="en-US" dirty="0" err="1"/>
              <a:t>principles.html</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165381"/>
            <a:ext cx="8217273" cy="4511810"/>
          </a:xfrm>
        </p:spPr>
        <p:txBody>
          <a:bodyPr/>
          <a:lstStyle/>
          <a:p>
            <a:r>
              <a:rPr lang="en-US" sz="2000" dirty="0">
                <a:latin typeface="Gill Sans MT" charset="0"/>
                <a:ea typeface="Gill Sans MT" charset="0"/>
                <a:cs typeface="Gill Sans MT" charset="0"/>
              </a:rPr>
              <a:t>Working software is the primary measure of progress.</a:t>
            </a:r>
            <a:endParaRPr lang="en-US" sz="2000" dirty="0">
              <a:latin typeface="Gill Sans MT" charset="0"/>
              <a:ea typeface="Gill Sans MT" charset="0"/>
              <a:cs typeface="Gill Sans MT" charset="0"/>
            </a:endParaRPr>
          </a:p>
          <a:p>
            <a:r>
              <a:rPr lang="en-US" sz="2000" dirty="0">
                <a:latin typeface="Gill Sans MT" charset="0"/>
                <a:ea typeface="Gill Sans MT" charset="0"/>
                <a:cs typeface="Gill Sans MT" charset="0"/>
              </a:rPr>
              <a:t>Agile processes promote sustainable development. The sponsors, developers, and users should be able to maintain a constant pace indefinitely.</a:t>
            </a:r>
            <a:endParaRPr lang="en-US" sz="2000" dirty="0">
              <a:latin typeface="Gill Sans MT" charset="0"/>
              <a:ea typeface="Gill Sans MT" charset="0"/>
              <a:cs typeface="Gill Sans MT" charset="0"/>
            </a:endParaRPr>
          </a:p>
          <a:p>
            <a:r>
              <a:rPr lang="en-US" sz="2000" dirty="0" smtClean="0">
                <a:latin typeface="Gill Sans MT" charset="0"/>
                <a:ea typeface="Gill Sans MT" charset="0"/>
                <a:cs typeface="Gill Sans MT" charset="0"/>
              </a:rPr>
              <a:t>Continuous </a:t>
            </a:r>
            <a:r>
              <a:rPr lang="en-US" sz="2000" dirty="0">
                <a:latin typeface="Gill Sans MT" charset="0"/>
                <a:ea typeface="Gill Sans MT" charset="0"/>
                <a:cs typeface="Gill Sans MT" charset="0"/>
              </a:rPr>
              <a:t>attention to technical excellence </a:t>
            </a:r>
            <a:r>
              <a:rPr lang="en-US" sz="2000" dirty="0" smtClean="0">
                <a:latin typeface="Gill Sans MT" charset="0"/>
                <a:ea typeface="Gill Sans MT" charset="0"/>
                <a:cs typeface="Gill Sans MT" charset="0"/>
              </a:rPr>
              <a:t>and </a:t>
            </a:r>
            <a:r>
              <a:rPr lang="en-US" sz="2000" dirty="0">
                <a:latin typeface="Gill Sans MT" charset="0"/>
                <a:ea typeface="Gill Sans MT" charset="0"/>
                <a:cs typeface="Gill Sans MT" charset="0"/>
              </a:rPr>
              <a:t>good design enhances agility.</a:t>
            </a:r>
            <a:endParaRPr lang="en-US" sz="2000" dirty="0">
              <a:latin typeface="Gill Sans MT" charset="0"/>
              <a:ea typeface="Gill Sans MT" charset="0"/>
              <a:cs typeface="Gill Sans MT" charset="0"/>
            </a:endParaRPr>
          </a:p>
          <a:p>
            <a:r>
              <a:rPr lang="en-US" sz="2000" dirty="0">
                <a:latin typeface="Gill Sans MT" charset="0"/>
                <a:ea typeface="Gill Sans MT" charset="0"/>
                <a:cs typeface="Gill Sans MT" charset="0"/>
              </a:rPr>
              <a:t>Simplicity--the art of maximizing the amount </a:t>
            </a:r>
            <a:r>
              <a:rPr lang="en-US" sz="2000" dirty="0" smtClean="0">
                <a:latin typeface="Gill Sans MT" charset="0"/>
                <a:ea typeface="Gill Sans MT" charset="0"/>
                <a:cs typeface="Gill Sans MT" charset="0"/>
              </a:rPr>
              <a:t>of </a:t>
            </a:r>
            <a:r>
              <a:rPr lang="en-US" sz="2000" dirty="0">
                <a:latin typeface="Gill Sans MT" charset="0"/>
                <a:ea typeface="Gill Sans MT" charset="0"/>
                <a:cs typeface="Gill Sans MT" charset="0"/>
              </a:rPr>
              <a:t>work not done--is essential.</a:t>
            </a:r>
            <a:endParaRPr lang="en-US" sz="2000" dirty="0">
              <a:latin typeface="Gill Sans MT" charset="0"/>
              <a:ea typeface="Gill Sans MT" charset="0"/>
              <a:cs typeface="Gill Sans MT" charset="0"/>
            </a:endParaRPr>
          </a:p>
          <a:p>
            <a:r>
              <a:rPr lang="en-US" sz="2000" dirty="0">
                <a:latin typeface="Gill Sans MT" charset="0"/>
                <a:ea typeface="Gill Sans MT" charset="0"/>
                <a:cs typeface="Gill Sans MT" charset="0"/>
              </a:rPr>
              <a:t>The best architectures, requirements, and designs </a:t>
            </a:r>
            <a:r>
              <a:rPr lang="en-US" sz="2000" dirty="0" smtClean="0">
                <a:latin typeface="Gill Sans MT" charset="0"/>
                <a:ea typeface="Gill Sans MT" charset="0"/>
                <a:cs typeface="Gill Sans MT" charset="0"/>
              </a:rPr>
              <a:t>emerge </a:t>
            </a:r>
            <a:r>
              <a:rPr lang="en-US" sz="2000" dirty="0">
                <a:latin typeface="Gill Sans MT" charset="0"/>
                <a:ea typeface="Gill Sans MT" charset="0"/>
                <a:cs typeface="Gill Sans MT" charset="0"/>
              </a:rPr>
              <a:t>from self-organizing teams.</a:t>
            </a:r>
            <a:endParaRPr lang="en-US" sz="2000" dirty="0">
              <a:latin typeface="Gill Sans MT" charset="0"/>
              <a:ea typeface="Gill Sans MT" charset="0"/>
              <a:cs typeface="Gill Sans MT" charset="0"/>
            </a:endParaRPr>
          </a:p>
          <a:p>
            <a:r>
              <a:rPr lang="en-US" sz="2000" dirty="0">
                <a:latin typeface="Gill Sans MT" charset="0"/>
                <a:ea typeface="Gill Sans MT" charset="0"/>
                <a:cs typeface="Gill Sans MT" charset="0"/>
              </a:rPr>
              <a:t>At regular intervals, the team reflects on how </a:t>
            </a:r>
            <a:r>
              <a:rPr lang="en-US" sz="2000" dirty="0" smtClean="0">
                <a:latin typeface="Gill Sans MT" charset="0"/>
                <a:ea typeface="Gill Sans MT" charset="0"/>
                <a:cs typeface="Gill Sans MT" charset="0"/>
              </a:rPr>
              <a:t>to </a:t>
            </a:r>
            <a:r>
              <a:rPr lang="en-US" sz="2000" dirty="0">
                <a:latin typeface="Gill Sans MT" charset="0"/>
                <a:ea typeface="Gill Sans MT" charset="0"/>
                <a:cs typeface="Gill Sans MT" charset="0"/>
              </a:rPr>
              <a:t>become more effective, then tunes and adjusts </a:t>
            </a:r>
            <a:r>
              <a:rPr lang="en-US" sz="2000" dirty="0" smtClean="0">
                <a:latin typeface="Gill Sans MT" charset="0"/>
                <a:ea typeface="Gill Sans MT" charset="0"/>
                <a:cs typeface="Gill Sans MT" charset="0"/>
              </a:rPr>
              <a:t>its </a:t>
            </a:r>
            <a:r>
              <a:rPr lang="en-US" sz="2000" dirty="0">
                <a:latin typeface="Gill Sans MT" charset="0"/>
                <a:ea typeface="Gill Sans MT" charset="0"/>
                <a:cs typeface="Gill Sans MT" charset="0"/>
              </a:rPr>
              <a:t>behavior accordingly.</a:t>
            </a:r>
            <a:endParaRPr lang="en-US" sz="2000" dirty="0">
              <a:latin typeface="Gill Sans MT" charset="0"/>
              <a:ea typeface="Gill Sans MT" charset="0"/>
              <a:cs typeface="Gill Sans MT" charset="0"/>
            </a:endParaRPr>
          </a:p>
          <a:p>
            <a:br>
              <a:rPr lang="en-US" dirty="0"/>
            </a:br>
            <a:endParaRPr lang="en-US" dirty="0">
              <a:latin typeface="Gill Sans MT" charset="0"/>
              <a:ea typeface="Gill Sans MT" charset="0"/>
              <a:cs typeface="Gill Sans MT" charset="0"/>
            </a:endParaRPr>
          </a:p>
        </p:txBody>
      </p:sp>
      <p:sp>
        <p:nvSpPr>
          <p:cNvPr id="3" name="Title 2"/>
          <p:cNvSpPr>
            <a:spLocks noGrp="1"/>
          </p:cNvSpPr>
          <p:nvPr>
            <p:ph type="title"/>
          </p:nvPr>
        </p:nvSpPr>
        <p:spPr>
          <a:xfrm>
            <a:off x="227012" y="274638"/>
            <a:ext cx="8272932" cy="1143000"/>
          </a:xfrm>
        </p:spPr>
        <p:txBody>
          <a:bodyPr/>
          <a:lstStyle/>
          <a:p>
            <a:r>
              <a:rPr lang="en-US" dirty="0">
                <a:latin typeface="Bookman Old Style" charset="0"/>
                <a:ea typeface="MS PGothic" panose="020B0600070205080204" charset="-128"/>
                <a:cs typeface="MS PGothic" panose="020B0600070205080204" charset="-128"/>
              </a:rPr>
              <a:t>12 </a:t>
            </a:r>
            <a:r>
              <a:rPr lang="en-US" dirty="0" smtClean="0">
                <a:latin typeface="Bookman Old Style" charset="0"/>
                <a:ea typeface="MS PGothic" panose="020B0600070205080204" charset="-128"/>
                <a:cs typeface="MS PGothic" panose="020B0600070205080204" charset="-128"/>
              </a:rPr>
              <a:t>Principles of the Agile Manifesto</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descr="MLHSlog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11366" y="2019630"/>
            <a:ext cx="865838" cy="1218775"/>
          </a:xfrm>
          <a:prstGeom prst="rect">
            <a:avLst/>
          </a:prstGeom>
          <a:noFill/>
          <a:ln>
            <a:noFill/>
          </a:ln>
        </p:spPr>
      </p:pic>
      <p:sp>
        <p:nvSpPr>
          <p:cNvPr id="6" name="Rectangle 5"/>
          <p:cNvSpPr/>
          <p:nvPr/>
        </p:nvSpPr>
        <p:spPr>
          <a:xfrm>
            <a:off x="2529997" y="5741044"/>
            <a:ext cx="4052200" cy="369332"/>
          </a:xfrm>
          <a:prstGeom prst="rect">
            <a:avLst/>
          </a:prstGeom>
        </p:spPr>
        <p:txBody>
          <a:bodyPr wrap="none">
            <a:spAutoFit/>
          </a:bodyPr>
          <a:lstStyle/>
          <a:p>
            <a:r>
              <a:rPr lang="en-US" dirty="0"/>
              <a:t>http://</a:t>
            </a:r>
            <a:r>
              <a:rPr lang="en-US" dirty="0" err="1"/>
              <a:t>agilemanifesto.org</a:t>
            </a:r>
            <a:r>
              <a:rPr lang="en-US" dirty="0"/>
              <a:t>/</a:t>
            </a:r>
            <a:r>
              <a:rPr lang="en-US" dirty="0" err="1"/>
              <a:t>principles.html</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61596" y="2075991"/>
            <a:ext cx="8682404" cy="4511810"/>
          </a:xfrm>
        </p:spPr>
        <p:txBody>
          <a:bodyPr/>
          <a:lstStyle/>
          <a:p>
            <a:r>
              <a:rPr lang="en-US" sz="2400" dirty="0">
                <a:latin typeface="Gill Sans MT"/>
                <a:ea typeface="MS PGothic" panose="020B0600070205080204" charset="-128"/>
                <a:cs typeface="Gill Sans MT"/>
              </a:rPr>
              <a:t>Created by Kent Beck while working on a project for Chrysler in the late 1990s</a:t>
            </a:r>
            <a:endParaRPr lang="en-US" sz="2400" dirty="0">
              <a:latin typeface="Gill Sans MT"/>
              <a:ea typeface="MS PGothic" panose="020B0600070205080204" charset="-128"/>
              <a:cs typeface="Gill Sans MT"/>
            </a:endParaRPr>
          </a:p>
          <a:p>
            <a:pPr lvl="1"/>
            <a:r>
              <a:rPr lang="en-US" sz="2400" dirty="0">
                <a:latin typeface="Gill Sans MT"/>
                <a:ea typeface="MS PGothic" panose="020B0600070205080204" charset="-128"/>
                <a:cs typeface="Gill Sans MT"/>
              </a:rPr>
              <a:t>Collaborators: Ward Cunningham and Ron </a:t>
            </a:r>
            <a:r>
              <a:rPr lang="en-US" sz="2400" dirty="0" smtClean="0">
                <a:latin typeface="Gill Sans MT"/>
                <a:ea typeface="MS PGothic" panose="020B0600070205080204" charset="-128"/>
                <a:cs typeface="Gill Sans MT"/>
              </a:rPr>
              <a:t>Jeffries</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One of the most well-known agile </a:t>
            </a:r>
            <a:r>
              <a:rPr lang="en-US" sz="2400" dirty="0" smtClean="0">
                <a:latin typeface="Gill Sans MT"/>
                <a:ea typeface="MS PGothic" panose="020B0600070205080204" charset="-128"/>
                <a:cs typeface="Gill Sans MT"/>
              </a:rPr>
              <a:t>methods</a:t>
            </a:r>
            <a:endParaRPr lang="en-US" sz="2400" dirty="0" smtClean="0">
              <a:latin typeface="Gill Sans MT"/>
              <a:ea typeface="MS PGothic" panose="020B0600070205080204" charset="-128"/>
              <a:cs typeface="Gill Sans MT"/>
            </a:endParaRPr>
          </a:p>
          <a:p>
            <a:r>
              <a:rPr lang="en-US" sz="2400" dirty="0" smtClean="0">
                <a:latin typeface="Gill Sans MT"/>
                <a:ea typeface="MS PGothic" panose="020B0600070205080204" charset="-128"/>
                <a:cs typeface="Gill Sans MT"/>
              </a:rPr>
              <a:t>Takes best practices to extreme levels</a:t>
            </a:r>
            <a:endParaRPr lang="en-US" sz="2400" dirty="0" smtClean="0">
              <a:latin typeface="Gill Sans MT"/>
              <a:ea typeface="MS PGothic" panose="020B0600070205080204" charset="-128"/>
              <a:cs typeface="Gill Sans MT"/>
            </a:endParaRPr>
          </a:p>
          <a:p>
            <a:pPr lvl="1"/>
            <a:r>
              <a:rPr lang="en-US" sz="2200" dirty="0" smtClean="0">
                <a:latin typeface="Gill Sans MT"/>
                <a:ea typeface="MS PGothic" panose="020B0600070205080204" charset="-128"/>
                <a:cs typeface="Gill Sans MT"/>
              </a:rPr>
              <a:t>“Hard to get an XP t-shirt” - Rowland</a:t>
            </a:r>
            <a:endParaRPr lang="en-US" sz="2200" dirty="0" smtClean="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http://</a:t>
            </a:r>
            <a:r>
              <a:rPr lang="en-US" sz="2400" dirty="0" err="1">
                <a:latin typeface="Gill Sans MT"/>
                <a:ea typeface="MS PGothic" panose="020B0600070205080204" charset="-128"/>
                <a:cs typeface="Gill Sans MT"/>
              </a:rPr>
              <a:t>www.extremeprogramming.org</a:t>
            </a:r>
            <a:r>
              <a:rPr lang="en-US" sz="2400" dirty="0">
                <a:latin typeface="Gill Sans MT"/>
                <a:ea typeface="MS PGothic" panose="020B0600070205080204" charset="-128"/>
                <a:cs typeface="Gill Sans MT"/>
              </a:rPr>
              <a:t>/</a:t>
            </a:r>
            <a:endParaRPr lang="en-US" sz="2400" dirty="0">
              <a:latin typeface="Gill Sans MT"/>
              <a:ea typeface="MS PGothic" panose="020B0600070205080204" charset="-128"/>
              <a:cs typeface="Gill Sans MT"/>
            </a:endParaRPr>
          </a:p>
          <a:p>
            <a:endParaRPr lang="en-US" dirty="0"/>
          </a:p>
        </p:txBody>
      </p:sp>
      <p:sp>
        <p:nvSpPr>
          <p:cNvPr id="3" name="Title 2"/>
          <p:cNvSpPr>
            <a:spLocks noGrp="1"/>
          </p:cNvSpPr>
          <p:nvPr>
            <p:ph type="title"/>
          </p:nvPr>
        </p:nvSpPr>
        <p:spPr/>
        <p:txBody>
          <a:bodyPr/>
          <a:lstStyle/>
          <a:p>
            <a:r>
              <a:rPr lang="en-US" dirty="0" smtClean="0"/>
              <a:t>Extreme Programming (XP)</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782841" y="196232"/>
            <a:ext cx="1372322" cy="171012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12 Extreme Programming Practices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
        <p:nvSpPr>
          <p:cNvPr id="5" name="Text Box 4"/>
          <p:cNvSpPr txBox="1">
            <a:spLocks noChangeArrowheads="1"/>
          </p:cNvSpPr>
          <p:nvPr/>
        </p:nvSpPr>
        <p:spPr bwMode="auto">
          <a:xfrm>
            <a:off x="4495800" y="1905000"/>
            <a:ext cx="4343400" cy="3293209"/>
          </a:xfrm>
          <a:prstGeom prst="rect">
            <a:avLst/>
          </a:prstGeom>
          <a:noFill/>
          <a:ln>
            <a:noFill/>
          </a:ln>
        </p:spPr>
        <p:txBody>
          <a:bodyPr>
            <a:spAutoFit/>
          </a:bodyPr>
          <a:lstStyle>
            <a:lvl1pPr>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a:spcBef>
                <a:spcPct val="50000"/>
              </a:spcBef>
              <a:buFontTx/>
              <a:buChar char="•"/>
            </a:pPr>
            <a:r>
              <a:rPr lang="en-US" sz="2800" dirty="0"/>
              <a:t>  </a:t>
            </a:r>
            <a:r>
              <a:rPr lang="en-US" dirty="0">
                <a:latin typeface="Gill Sans MT"/>
                <a:cs typeface="Gill Sans MT"/>
              </a:rPr>
              <a:t>Pair programming</a:t>
            </a:r>
            <a:endParaRPr lang="en-US" dirty="0">
              <a:latin typeface="Gill Sans MT"/>
              <a:cs typeface="Gill Sans MT"/>
            </a:endParaRPr>
          </a:p>
          <a:p>
            <a:pPr>
              <a:spcBef>
                <a:spcPct val="50000"/>
              </a:spcBef>
              <a:buFontTx/>
              <a:buChar char="•"/>
            </a:pPr>
            <a:r>
              <a:rPr lang="en-US" dirty="0">
                <a:latin typeface="Gill Sans MT"/>
                <a:cs typeface="Gill Sans MT"/>
              </a:rPr>
              <a:t>  Collective ownership</a:t>
            </a:r>
            <a:endParaRPr lang="en-US" dirty="0">
              <a:latin typeface="Gill Sans MT"/>
              <a:cs typeface="Gill Sans MT"/>
            </a:endParaRPr>
          </a:p>
          <a:p>
            <a:pPr>
              <a:spcBef>
                <a:spcPct val="50000"/>
              </a:spcBef>
              <a:buFontTx/>
              <a:buChar char="•"/>
            </a:pPr>
            <a:r>
              <a:rPr lang="en-US" dirty="0">
                <a:latin typeface="Gill Sans MT"/>
                <a:cs typeface="Gill Sans MT"/>
              </a:rPr>
              <a:t>  Continuous integration</a:t>
            </a:r>
            <a:endParaRPr lang="en-US" dirty="0">
              <a:latin typeface="Gill Sans MT"/>
              <a:cs typeface="Gill Sans MT"/>
            </a:endParaRPr>
          </a:p>
          <a:p>
            <a:pPr>
              <a:spcBef>
                <a:spcPct val="50000"/>
              </a:spcBef>
              <a:buFontTx/>
              <a:buChar char="•"/>
            </a:pPr>
            <a:r>
              <a:rPr lang="en-US" dirty="0">
                <a:latin typeface="Gill Sans MT"/>
                <a:cs typeface="Gill Sans MT"/>
              </a:rPr>
              <a:t>  Sustainable pace</a:t>
            </a:r>
            <a:endParaRPr lang="en-US" dirty="0">
              <a:latin typeface="Gill Sans MT"/>
              <a:cs typeface="Gill Sans MT"/>
            </a:endParaRPr>
          </a:p>
          <a:p>
            <a:pPr>
              <a:spcBef>
                <a:spcPct val="50000"/>
              </a:spcBef>
              <a:buFontTx/>
              <a:buChar char="•"/>
            </a:pPr>
            <a:r>
              <a:rPr lang="en-US" dirty="0">
                <a:latin typeface="Gill Sans MT"/>
                <a:cs typeface="Gill Sans MT"/>
              </a:rPr>
              <a:t>  Whole team</a:t>
            </a:r>
            <a:endParaRPr lang="en-US" dirty="0">
              <a:latin typeface="Gill Sans MT"/>
              <a:cs typeface="Gill Sans MT"/>
            </a:endParaRPr>
          </a:p>
          <a:p>
            <a:pPr>
              <a:spcBef>
                <a:spcPct val="50000"/>
              </a:spcBef>
              <a:buFontTx/>
              <a:buChar char="•"/>
            </a:pPr>
            <a:r>
              <a:rPr lang="en-US" dirty="0">
                <a:latin typeface="Gill Sans MT"/>
                <a:cs typeface="Gill Sans MT"/>
              </a:rPr>
              <a:t>  Coding standards</a:t>
            </a:r>
            <a:endParaRPr lang="en-US" dirty="0">
              <a:latin typeface="Gill Sans MT"/>
              <a:cs typeface="Gill Sans MT"/>
            </a:endParaRPr>
          </a:p>
        </p:txBody>
      </p:sp>
      <p:sp>
        <p:nvSpPr>
          <p:cNvPr id="6" name="Text Box 6"/>
          <p:cNvSpPr txBox="1">
            <a:spLocks noChangeArrowheads="1"/>
          </p:cNvSpPr>
          <p:nvPr/>
        </p:nvSpPr>
        <p:spPr bwMode="auto">
          <a:xfrm>
            <a:off x="457200" y="1905000"/>
            <a:ext cx="3962400" cy="3293209"/>
          </a:xfrm>
          <a:prstGeom prst="rect">
            <a:avLst/>
          </a:prstGeom>
          <a:noFill/>
          <a:ln>
            <a:noFill/>
          </a:ln>
        </p:spPr>
        <p:txBody>
          <a:bodyPr>
            <a:spAutoFit/>
          </a:bodyPr>
          <a:lstStyle>
            <a:lvl1pPr>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a:spcBef>
                <a:spcPct val="50000"/>
              </a:spcBef>
              <a:buFontTx/>
              <a:buChar char="•"/>
            </a:pPr>
            <a:r>
              <a:rPr lang="en-US" sz="2800" dirty="0"/>
              <a:t>  </a:t>
            </a:r>
            <a:r>
              <a:rPr lang="en-US" dirty="0">
                <a:latin typeface="Gill Sans MT"/>
                <a:cs typeface="Gill Sans MT"/>
              </a:rPr>
              <a:t>The Planning Game</a:t>
            </a:r>
            <a:endParaRPr lang="en-US" dirty="0">
              <a:latin typeface="Gill Sans MT"/>
              <a:cs typeface="Gill Sans MT"/>
            </a:endParaRPr>
          </a:p>
          <a:p>
            <a:pPr>
              <a:spcBef>
                <a:spcPct val="50000"/>
              </a:spcBef>
              <a:buFontTx/>
              <a:buChar char="•"/>
            </a:pPr>
            <a:r>
              <a:rPr lang="en-US" dirty="0">
                <a:latin typeface="Gill Sans MT"/>
                <a:cs typeface="Gill Sans MT"/>
              </a:rPr>
              <a:t>  Small releases</a:t>
            </a:r>
            <a:endParaRPr lang="en-US" dirty="0">
              <a:latin typeface="Gill Sans MT"/>
              <a:cs typeface="Gill Sans MT"/>
            </a:endParaRPr>
          </a:p>
          <a:p>
            <a:pPr>
              <a:spcBef>
                <a:spcPct val="50000"/>
              </a:spcBef>
              <a:buFontTx/>
              <a:buChar char="•"/>
            </a:pPr>
            <a:r>
              <a:rPr lang="en-US" dirty="0">
                <a:latin typeface="Gill Sans MT"/>
                <a:cs typeface="Gill Sans MT"/>
              </a:rPr>
              <a:t>  Metaphor</a:t>
            </a:r>
            <a:endParaRPr lang="en-US" dirty="0">
              <a:latin typeface="Gill Sans MT"/>
              <a:cs typeface="Gill Sans MT"/>
            </a:endParaRPr>
          </a:p>
          <a:p>
            <a:pPr>
              <a:spcBef>
                <a:spcPct val="50000"/>
              </a:spcBef>
              <a:buFontTx/>
              <a:buChar char="•"/>
            </a:pPr>
            <a:r>
              <a:rPr lang="en-US" dirty="0">
                <a:latin typeface="Gill Sans MT"/>
                <a:cs typeface="Gill Sans MT"/>
              </a:rPr>
              <a:t>  Simple design</a:t>
            </a:r>
            <a:endParaRPr lang="en-US" dirty="0">
              <a:latin typeface="Gill Sans MT"/>
              <a:cs typeface="Gill Sans MT"/>
            </a:endParaRPr>
          </a:p>
          <a:p>
            <a:pPr>
              <a:spcBef>
                <a:spcPct val="50000"/>
              </a:spcBef>
              <a:buFontTx/>
              <a:buChar char="•"/>
            </a:pPr>
            <a:r>
              <a:rPr lang="en-US" dirty="0">
                <a:latin typeface="Gill Sans MT"/>
                <a:cs typeface="Gill Sans MT"/>
              </a:rPr>
              <a:t>  Testing</a:t>
            </a:r>
            <a:endParaRPr lang="en-US" dirty="0">
              <a:latin typeface="Gill Sans MT"/>
              <a:cs typeface="Gill Sans MT"/>
            </a:endParaRPr>
          </a:p>
          <a:p>
            <a:pPr>
              <a:spcBef>
                <a:spcPct val="50000"/>
              </a:spcBef>
              <a:buFontTx/>
              <a:buChar char="•"/>
            </a:pPr>
            <a:r>
              <a:rPr lang="en-US" dirty="0">
                <a:latin typeface="Gill Sans MT"/>
                <a:cs typeface="Gill Sans MT"/>
              </a:rPr>
              <a:t>  Refactoring</a:t>
            </a:r>
            <a:endParaRPr lang="en-US" dirty="0">
              <a:latin typeface="Gill Sans MT"/>
              <a:cs typeface="Gill Sans MT"/>
            </a:endParaRPr>
          </a:p>
        </p:txBody>
      </p:sp>
      <p:pic>
        <p:nvPicPr>
          <p:cNvPr id="7" name="Picture 6"/>
          <p:cNvPicPr>
            <a:picLocks noChangeAspect="1"/>
          </p:cNvPicPr>
          <p:nvPr/>
        </p:nvPicPr>
        <p:blipFill>
          <a:blip r:embed="rId1"/>
          <a:stretch>
            <a:fillRect/>
          </a:stretch>
        </p:blipFill>
        <p:spPr>
          <a:xfrm>
            <a:off x="7525981" y="979811"/>
            <a:ext cx="939950" cy="117132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61596" y="1178891"/>
            <a:ext cx="8682404" cy="4511810"/>
          </a:xfrm>
        </p:spPr>
        <p:txBody>
          <a:bodyPr/>
          <a:lstStyle/>
          <a:p>
            <a:r>
              <a:rPr lang="en-US" sz="2400" dirty="0">
                <a:latin typeface="Gill Sans MT"/>
                <a:ea typeface="MS PGothic" panose="020B0600070205080204" charset="-128"/>
                <a:cs typeface="Gill Sans MT"/>
              </a:rPr>
              <a:t>Business people decide:</a:t>
            </a:r>
            <a:endParaRPr lang="en-US" sz="2400" dirty="0">
              <a:latin typeface="Gill Sans MT"/>
              <a:ea typeface="MS PGothic" panose="020B0600070205080204" charset="-128"/>
              <a:cs typeface="Gill Sans MT"/>
            </a:endParaRPr>
          </a:p>
          <a:p>
            <a:pPr lvl="1"/>
            <a:r>
              <a:rPr lang="en-US" sz="2400" dirty="0">
                <a:latin typeface="Gill Sans MT"/>
                <a:ea typeface="MS PGothic" panose="020B0600070205080204" charset="-128"/>
                <a:cs typeface="Gill Sans MT"/>
              </a:rPr>
              <a:t>scope</a:t>
            </a:r>
            <a:endParaRPr lang="en-US" sz="2400" dirty="0">
              <a:latin typeface="Gill Sans MT"/>
              <a:ea typeface="MS PGothic" panose="020B0600070205080204" charset="-128"/>
              <a:cs typeface="Gill Sans MT"/>
            </a:endParaRPr>
          </a:p>
          <a:p>
            <a:pPr lvl="1"/>
            <a:r>
              <a:rPr lang="en-US" sz="2400" dirty="0">
                <a:latin typeface="Gill Sans MT"/>
                <a:ea typeface="MS PGothic" panose="020B0600070205080204" charset="-128"/>
                <a:cs typeface="Gill Sans MT"/>
              </a:rPr>
              <a:t>priority</a:t>
            </a:r>
            <a:endParaRPr lang="en-US" sz="2400" dirty="0">
              <a:latin typeface="Gill Sans MT"/>
              <a:ea typeface="MS PGothic" panose="020B0600070205080204" charset="-128"/>
              <a:cs typeface="Gill Sans MT"/>
            </a:endParaRPr>
          </a:p>
          <a:p>
            <a:pPr lvl="1"/>
            <a:r>
              <a:rPr lang="en-US" sz="2400" dirty="0">
                <a:latin typeface="Gill Sans MT"/>
                <a:ea typeface="MS PGothic" panose="020B0600070205080204" charset="-128"/>
                <a:cs typeface="Gill Sans MT"/>
              </a:rPr>
              <a:t>release dates</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Technical people decide:</a:t>
            </a:r>
            <a:endParaRPr lang="en-US" sz="2400" dirty="0">
              <a:latin typeface="Gill Sans MT"/>
              <a:ea typeface="MS PGothic" panose="020B0600070205080204" charset="-128"/>
              <a:cs typeface="Gill Sans MT"/>
            </a:endParaRPr>
          </a:p>
          <a:p>
            <a:pPr lvl="1"/>
            <a:r>
              <a:rPr lang="en-US" sz="2400" dirty="0">
                <a:latin typeface="Gill Sans MT"/>
                <a:ea typeface="MS PGothic" panose="020B0600070205080204" charset="-128"/>
                <a:cs typeface="Gill Sans MT"/>
              </a:rPr>
              <a:t>estimates of effort</a:t>
            </a:r>
            <a:endParaRPr lang="en-US" sz="2400" dirty="0">
              <a:latin typeface="Gill Sans MT"/>
              <a:ea typeface="MS PGothic" panose="020B0600070205080204" charset="-128"/>
              <a:cs typeface="Gill Sans MT"/>
            </a:endParaRPr>
          </a:p>
          <a:p>
            <a:pPr lvl="1"/>
            <a:r>
              <a:rPr lang="en-US" sz="2400" dirty="0">
                <a:latin typeface="Gill Sans MT"/>
                <a:ea typeface="MS PGothic" panose="020B0600070205080204" charset="-128"/>
                <a:cs typeface="Gill Sans MT"/>
              </a:rPr>
              <a:t>technical consequences</a:t>
            </a:r>
            <a:endParaRPr lang="en-US" sz="2400" dirty="0">
              <a:latin typeface="Gill Sans MT"/>
              <a:ea typeface="MS PGothic" panose="020B0600070205080204" charset="-128"/>
              <a:cs typeface="Gill Sans MT"/>
            </a:endParaRPr>
          </a:p>
          <a:p>
            <a:pPr lvl="1"/>
            <a:r>
              <a:rPr lang="en-US" sz="2400" dirty="0">
                <a:latin typeface="Gill Sans MT"/>
                <a:ea typeface="MS PGothic" panose="020B0600070205080204" charset="-128"/>
                <a:cs typeface="Gill Sans MT"/>
              </a:rPr>
              <a:t>process</a:t>
            </a:r>
            <a:endParaRPr lang="en-US" sz="2400" dirty="0">
              <a:latin typeface="Gill Sans MT"/>
              <a:ea typeface="MS PGothic" panose="020B0600070205080204" charset="-128"/>
              <a:cs typeface="Gill Sans MT"/>
            </a:endParaRPr>
          </a:p>
          <a:p>
            <a:pPr lvl="1"/>
            <a:r>
              <a:rPr lang="en-US" sz="2400" dirty="0">
                <a:latin typeface="Gill Sans MT"/>
                <a:ea typeface="MS PGothic" panose="020B0600070205080204" charset="-128"/>
                <a:cs typeface="Gill Sans MT"/>
              </a:rPr>
              <a:t>detailed scheduling</a:t>
            </a:r>
            <a:endParaRPr lang="en-US" sz="2400" dirty="0">
              <a:latin typeface="Gill Sans MT"/>
              <a:ea typeface="MS PGothic" panose="020B0600070205080204" charset="-128"/>
              <a:cs typeface="Gill Sans MT"/>
            </a:endParaRPr>
          </a:p>
          <a:p>
            <a:endParaRPr lang="en-US" dirty="0"/>
          </a:p>
        </p:txBody>
      </p:sp>
      <p:sp>
        <p:nvSpPr>
          <p:cNvPr id="3" name="Title 2"/>
          <p:cNvSpPr>
            <a:spLocks noGrp="1"/>
          </p:cNvSpPr>
          <p:nvPr>
            <p:ph type="title"/>
          </p:nvPr>
        </p:nvSpPr>
        <p:spPr/>
        <p:txBody>
          <a:bodyPr/>
          <a:lstStyle/>
          <a:p>
            <a:r>
              <a:rPr lang="en-US" dirty="0" smtClean="0"/>
              <a:t>The Planning Game</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904447" y="655571"/>
            <a:ext cx="1372322" cy="1710124"/>
          </a:xfrm>
          <a:prstGeom prst="rect">
            <a:avLst/>
          </a:prstGeom>
        </p:spPr>
      </p:pic>
      <p:sp>
        <p:nvSpPr>
          <p:cNvPr id="7" name="Rounded Rectangular Callout 6"/>
          <p:cNvSpPr/>
          <p:nvPr/>
        </p:nvSpPr>
        <p:spPr>
          <a:xfrm>
            <a:off x="4802798" y="2746628"/>
            <a:ext cx="2985368" cy="1877924"/>
          </a:xfrm>
          <a:prstGeom prst="wedgeRoundRectCallout">
            <a:avLst>
              <a:gd name="adj1" fmla="val -72234"/>
              <a:gd name="adj2" fmla="val -30966"/>
              <a:gd name="adj3" fmla="val 16667"/>
            </a:avLst>
          </a:prstGeom>
          <a:solidFill>
            <a:schemeClr val="tx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solidFill>
                  <a:schemeClr val="bg1"/>
                </a:solidFill>
              </a:rPr>
              <a:t>Requires a close collaboration between customers and developers not found in traditional plan driven approaches</a:t>
            </a:r>
            <a:endParaRPr lang="en-US" sz="2000"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sz="2400" dirty="0">
                <a:latin typeface="Gill Sans MT"/>
                <a:ea typeface="MS PGothic" panose="020B0600070205080204" charset="-128"/>
                <a:cs typeface="Gill Sans MT"/>
              </a:rPr>
              <a:t>Every release should be as small as possible</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Every release </a:t>
            </a:r>
            <a:r>
              <a:rPr lang="en-US" sz="2400" dirty="0" smtClean="0">
                <a:latin typeface="Gill Sans MT"/>
                <a:ea typeface="MS PGothic" panose="020B0600070205080204" charset="-128"/>
                <a:cs typeface="Gill Sans MT"/>
              </a:rPr>
              <a:t>must completely </a:t>
            </a:r>
            <a:r>
              <a:rPr lang="en-US" sz="2400" dirty="0">
                <a:latin typeface="Gill Sans MT"/>
                <a:ea typeface="MS PGothic" panose="020B0600070205080204" charset="-128"/>
                <a:cs typeface="Gill Sans MT"/>
              </a:rPr>
              <a:t>implement its new </a:t>
            </a:r>
            <a:r>
              <a:rPr lang="en-US" sz="2400" dirty="0" smtClean="0">
                <a:latin typeface="Gill Sans MT"/>
                <a:ea typeface="MS PGothic" panose="020B0600070205080204" charset="-128"/>
                <a:cs typeface="Gill Sans MT"/>
              </a:rPr>
              <a:t>features</a:t>
            </a:r>
            <a:endParaRPr lang="en-US" sz="2400" dirty="0" smtClean="0">
              <a:latin typeface="Gill Sans MT"/>
              <a:ea typeface="MS PGothic" panose="020B0600070205080204" charset="-128"/>
              <a:cs typeface="Gill Sans MT"/>
            </a:endParaRPr>
          </a:p>
          <a:p>
            <a:r>
              <a:rPr lang="en-US" sz="2400" dirty="0" smtClean="0">
                <a:latin typeface="Gill Sans MT"/>
                <a:ea typeface="MS PGothic" panose="020B0600070205080204" charset="-128"/>
                <a:cs typeface="Gill Sans MT"/>
              </a:rPr>
              <a:t>Every release should contain the </a:t>
            </a:r>
            <a:r>
              <a:rPr lang="en-US" sz="2400" b="1" i="1" dirty="0" smtClean="0">
                <a:latin typeface="Gill Sans MT"/>
                <a:ea typeface="MS PGothic" panose="020B0600070205080204" charset="-128"/>
                <a:cs typeface="Gill Sans MT"/>
              </a:rPr>
              <a:t>most valuable business </a:t>
            </a:r>
            <a:r>
              <a:rPr lang="en-US" sz="2400" b="1" dirty="0" smtClean="0">
                <a:latin typeface="Gill Sans MT"/>
                <a:ea typeface="MS PGothic" panose="020B0600070205080204" charset="-128"/>
                <a:cs typeface="Gill Sans MT"/>
              </a:rPr>
              <a:t>features</a:t>
            </a:r>
            <a:endParaRPr lang="en-US" sz="2400" b="1" dirty="0" smtClean="0">
              <a:latin typeface="Gill Sans MT"/>
              <a:ea typeface="MS PGothic" panose="020B0600070205080204" charset="-128"/>
              <a:cs typeface="Gill Sans MT"/>
            </a:endParaRPr>
          </a:p>
          <a:p>
            <a:pPr lvl="1"/>
            <a:r>
              <a:rPr lang="en-US" sz="2200" dirty="0" smtClean="0">
                <a:latin typeface="Gill Sans MT"/>
                <a:ea typeface="MS PGothic" panose="020B0600070205080204" charset="-128"/>
                <a:cs typeface="Gill Sans MT"/>
              </a:rPr>
              <a:t>Contrast with RUP where you focus on the biggest risk first</a:t>
            </a:r>
            <a:endParaRPr lang="en-US" sz="2200" dirty="0">
              <a:latin typeface="Gill Sans MT"/>
              <a:ea typeface="MS PGothic" panose="020B0600070205080204" charset="-128"/>
              <a:cs typeface="Gill Sans MT"/>
            </a:endParaRPr>
          </a:p>
          <a:p>
            <a:endParaRPr lang="en-US" dirty="0"/>
          </a:p>
        </p:txBody>
      </p:sp>
      <p:sp>
        <p:nvSpPr>
          <p:cNvPr id="3" name="Title 2"/>
          <p:cNvSpPr>
            <a:spLocks noGrp="1"/>
          </p:cNvSpPr>
          <p:nvPr>
            <p:ph type="title"/>
          </p:nvPr>
        </p:nvSpPr>
        <p:spPr/>
        <p:txBody>
          <a:bodyPr/>
          <a:lstStyle/>
          <a:p>
            <a:r>
              <a:rPr lang="en-US" dirty="0" smtClean="0"/>
              <a:t>Small releases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688261" y="358351"/>
            <a:ext cx="1372322" cy="171012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sz="2800" dirty="0" smtClean="0">
                <a:latin typeface="Gill Sans MT"/>
                <a:ea typeface="MS PGothic" panose="020B0600070205080204" charset="-128"/>
                <a:cs typeface="Gill Sans MT"/>
              </a:rPr>
              <a:t>Metaphor is a simple explanation of the project</a:t>
            </a:r>
            <a:endParaRPr lang="en-US" sz="2800" dirty="0" smtClean="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	</a:t>
            </a:r>
            <a:r>
              <a:rPr lang="en-US" sz="2400" dirty="0" smtClean="0">
                <a:latin typeface="Gill Sans MT"/>
                <a:ea typeface="MS PGothic" panose="020B0600070205080204" charset="-128"/>
                <a:cs typeface="Gill Sans MT"/>
              </a:rPr>
              <a:t>Agreed upon by all members of the team</a:t>
            </a:r>
            <a:endParaRPr lang="en-US" sz="2400" dirty="0" smtClean="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	</a:t>
            </a:r>
            <a:r>
              <a:rPr lang="en-US" sz="2400" dirty="0" smtClean="0">
                <a:latin typeface="Gill Sans MT"/>
                <a:ea typeface="MS PGothic" panose="020B0600070205080204" charset="-128"/>
                <a:cs typeface="Gill Sans MT"/>
              </a:rPr>
              <a:t>Simple enough for customers to understand </a:t>
            </a:r>
            <a:endParaRPr lang="en-US" sz="2400" dirty="0" smtClean="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	</a:t>
            </a:r>
            <a:r>
              <a:rPr lang="en-US" sz="2400" dirty="0" smtClean="0">
                <a:latin typeface="Gill Sans MT"/>
                <a:ea typeface="MS PGothic" panose="020B0600070205080204" charset="-128"/>
                <a:cs typeface="Gill Sans MT"/>
              </a:rPr>
              <a:t>Detailed enough to drive the architecture</a:t>
            </a:r>
            <a:endParaRPr lang="en-US" sz="2400" dirty="0" smtClean="0">
              <a:latin typeface="Gill Sans MT"/>
              <a:ea typeface="MS PGothic" panose="020B0600070205080204" charset="-128"/>
              <a:cs typeface="Gill Sans MT"/>
            </a:endParaRPr>
          </a:p>
          <a:p>
            <a:r>
              <a:rPr lang="en-US" sz="2800" dirty="0" smtClean="0">
                <a:latin typeface="Gill Sans MT"/>
                <a:ea typeface="MS PGothic" panose="020B0600070205080204" charset="-128"/>
                <a:cs typeface="Gill Sans MT"/>
              </a:rPr>
              <a:t>Metaphor </a:t>
            </a:r>
            <a:r>
              <a:rPr lang="en-US" sz="2800" dirty="0">
                <a:latin typeface="Gill Sans MT"/>
                <a:ea typeface="MS PGothic" panose="020B0600070205080204" charset="-128"/>
                <a:cs typeface="Gill Sans MT"/>
              </a:rPr>
              <a:t>replaces architecture as </a:t>
            </a:r>
            <a:r>
              <a:rPr lang="en-US" sz="2800" dirty="0" smtClean="0">
                <a:latin typeface="Gill Sans MT"/>
                <a:ea typeface="MS PGothic" panose="020B0600070205080204" charset="-128"/>
                <a:cs typeface="Gill Sans MT"/>
              </a:rPr>
              <a:t>10,000 feet view of the system</a:t>
            </a:r>
            <a:endParaRPr lang="en-US" sz="2800" dirty="0">
              <a:latin typeface="Gill Sans MT"/>
              <a:ea typeface="MS PGothic" panose="020B0600070205080204" charset="-128"/>
              <a:cs typeface="Gill Sans MT"/>
            </a:endParaRPr>
          </a:p>
        </p:txBody>
      </p:sp>
      <p:sp>
        <p:nvSpPr>
          <p:cNvPr id="3" name="Title 2"/>
          <p:cNvSpPr>
            <a:spLocks noGrp="1"/>
          </p:cNvSpPr>
          <p:nvPr>
            <p:ph type="title"/>
          </p:nvPr>
        </p:nvSpPr>
        <p:spPr/>
        <p:txBody>
          <a:bodyPr/>
          <a:lstStyle/>
          <a:p>
            <a:r>
              <a:rPr lang="en-US" dirty="0">
                <a:solidFill>
                  <a:srgbClr val="464653"/>
                </a:solidFill>
                <a:latin typeface="Bookman Old Style" charset="0"/>
                <a:ea typeface="MS PGothic" panose="020B0600070205080204" charset="-128"/>
                <a:cs typeface="MS PGothic" panose="020B0600070205080204" charset="-128"/>
              </a:rPr>
              <a:t>Metaphor</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836888" y="304311"/>
            <a:ext cx="1372322" cy="171012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sz="2400" dirty="0" smtClean="0">
                <a:latin typeface="Gill Sans MT"/>
                <a:ea typeface="MS PGothic" panose="020B0600070205080204" charset="-128"/>
                <a:cs typeface="Gill Sans MT"/>
              </a:rPr>
              <a:t>Successfully runs </a:t>
            </a:r>
            <a:r>
              <a:rPr lang="en-US" sz="2400" dirty="0">
                <a:latin typeface="Gill Sans MT"/>
                <a:ea typeface="MS PGothic" panose="020B0600070205080204" charset="-128"/>
                <a:cs typeface="Gill Sans MT"/>
              </a:rPr>
              <a:t>all the tests</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Has no duplicated logic</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States every intention important to programmers</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Has the fewest possible classes and methods</a:t>
            </a:r>
            <a:endParaRPr lang="en-US" sz="2400" dirty="0">
              <a:latin typeface="Gill Sans MT"/>
              <a:ea typeface="MS PGothic" panose="020B0600070205080204" charset="-128"/>
              <a:cs typeface="Gill Sans MT"/>
            </a:endParaRPr>
          </a:p>
        </p:txBody>
      </p:sp>
      <p:sp>
        <p:nvSpPr>
          <p:cNvPr id="3" name="Title 2"/>
          <p:cNvSpPr>
            <a:spLocks noGrp="1"/>
          </p:cNvSpPr>
          <p:nvPr>
            <p:ph type="title"/>
          </p:nvPr>
        </p:nvSpPr>
        <p:spPr/>
        <p:txBody>
          <a:bodyPr/>
          <a:lstStyle/>
          <a:p>
            <a:r>
              <a:rPr lang="en-US" dirty="0">
                <a:solidFill>
                  <a:srgbClr val="464653"/>
                </a:solidFill>
                <a:latin typeface="Bookman Old Style" charset="0"/>
                <a:ea typeface="MS PGothic" panose="020B0600070205080204" charset="-128"/>
                <a:cs typeface="MS PGothic" panose="020B0600070205080204" charset="-128"/>
              </a:rPr>
              <a:t>Simple </a:t>
            </a:r>
            <a:r>
              <a:rPr lang="en-US" dirty="0" smtClean="0">
                <a:solidFill>
                  <a:srgbClr val="464653"/>
                </a:solidFill>
                <a:latin typeface="Bookman Old Style" charset="0"/>
                <a:ea typeface="MS PGothic" panose="020B0600070205080204" charset="-128"/>
                <a:cs typeface="MS PGothic" panose="020B0600070205080204" charset="-128"/>
              </a:rPr>
              <a:t>design</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742306" y="290801"/>
            <a:ext cx="1372322" cy="17101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894919"/>
            <a:ext cx="8682404" cy="4511810"/>
          </a:xfrm>
        </p:spPr>
        <p:txBody>
          <a:bodyPr/>
          <a:lstStyle/>
          <a:p>
            <a:r>
              <a:rPr lang="en-US" sz="2400" dirty="0">
                <a:latin typeface="Gill Sans MT"/>
                <a:ea typeface="MS PGothic" panose="020B0600070205080204" charset="-128"/>
                <a:cs typeface="Gill Sans MT"/>
              </a:rPr>
              <a:t>Any feature without an automated test does not </a:t>
            </a:r>
            <a:r>
              <a:rPr lang="en-US" sz="2400" dirty="0" smtClean="0">
                <a:latin typeface="Gill Sans MT"/>
                <a:ea typeface="MS PGothic" panose="020B0600070205080204" charset="-128"/>
                <a:cs typeface="Gill Sans MT"/>
              </a:rPr>
              <a:t>exist</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Programmers need confidence in correct operation</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Customers need confidence in correct operation</a:t>
            </a:r>
            <a:endParaRPr lang="en-US" sz="2400" dirty="0">
              <a:latin typeface="Gill Sans MT"/>
              <a:ea typeface="MS PGothic" panose="020B0600070205080204" charset="-128"/>
              <a:cs typeface="Gill Sans MT"/>
            </a:endParaRPr>
          </a:p>
        </p:txBody>
      </p:sp>
      <p:sp>
        <p:nvSpPr>
          <p:cNvPr id="3" name="Title 2"/>
          <p:cNvSpPr>
            <a:spLocks noGrp="1"/>
          </p:cNvSpPr>
          <p:nvPr>
            <p:ph type="title"/>
          </p:nvPr>
        </p:nvSpPr>
        <p:spPr/>
        <p:txBody>
          <a:bodyPr/>
          <a:lstStyle/>
          <a:p>
            <a:r>
              <a:rPr lang="en-US" dirty="0">
                <a:solidFill>
                  <a:srgbClr val="464653"/>
                </a:solidFill>
                <a:latin typeface="Bookman Old Style" charset="0"/>
                <a:ea typeface="MS PGothic" panose="020B0600070205080204" charset="-128"/>
                <a:cs typeface="MS PGothic" panose="020B0600070205080204" charset="-128"/>
              </a:rPr>
              <a:t>Testing</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796353" y="263782"/>
            <a:ext cx="1372322" cy="17101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417638"/>
            <a:ext cx="8916987" cy="4511810"/>
          </a:xfrm>
        </p:spPr>
        <p:txBody>
          <a:bodyPr/>
          <a:lstStyle/>
          <a:p>
            <a:r>
              <a:rPr lang="en-US" sz="2800" dirty="0" smtClean="0">
                <a:latin typeface="Gill Sans MT" charset="0"/>
                <a:ea typeface="MS PGothic" panose="020B0600070205080204" charset="-128"/>
                <a:cs typeface="MS PGothic" panose="020B0600070205080204" charset="-128"/>
              </a:rPr>
              <a:t>Lecture material comes from a variety of sources, including:</a:t>
            </a:r>
            <a:endParaRPr lang="en-US" sz="2800" dirty="0" smtClean="0">
              <a:latin typeface="Gill Sans MT" charset="0"/>
              <a:ea typeface="MS PGothic" panose="020B0600070205080204" charset="-128"/>
              <a:cs typeface="MS PGothic" panose="020B0600070205080204" charset="-128"/>
            </a:endParaRPr>
          </a:p>
          <a:p>
            <a:pPr lvl="1"/>
            <a:r>
              <a:rPr lang="en-US" sz="2200" dirty="0">
                <a:latin typeface="Gill Sans MT" charset="0"/>
                <a:ea typeface="MS PGothic" panose="020B0600070205080204" charset="-128"/>
                <a:cs typeface="MS PGothic" panose="020B0600070205080204" charset="-128"/>
                <a:hlinkClick r:id="rId1"/>
              </a:rPr>
              <a:t>https://</a:t>
            </a:r>
            <a:r>
              <a:rPr lang="en-US" sz="2200" dirty="0" smtClean="0">
                <a:latin typeface="Gill Sans MT" charset="0"/>
                <a:ea typeface="MS PGothic" panose="020B0600070205080204" charset="-128"/>
                <a:cs typeface="MS PGothic" panose="020B0600070205080204" charset="-128"/>
                <a:hlinkClick r:id="rId1"/>
              </a:rPr>
              <a:t>www.tutorialspoint.com/sdlc/sdlc_quick_guide.htm</a:t>
            </a:r>
            <a:endParaRPr lang="en-US" sz="2200" dirty="0" smtClean="0">
              <a:latin typeface="Gill Sans MT" charset="0"/>
              <a:ea typeface="MS PGothic" panose="020B0600070205080204" charset="-128"/>
              <a:cs typeface="MS PGothic" panose="020B0600070205080204" charset="-128"/>
            </a:endParaRPr>
          </a:p>
          <a:p>
            <a:pPr lvl="1"/>
            <a:r>
              <a:rPr lang="en-US" sz="2200" u="sng" dirty="0">
                <a:latin typeface="Gill Sans MT" charset="0"/>
                <a:ea typeface="Gill Sans MT" charset="0"/>
                <a:cs typeface="Gill Sans MT" charset="0"/>
              </a:rPr>
              <a:t>Software Engineering, 10</a:t>
            </a:r>
            <a:r>
              <a:rPr lang="en-US" sz="2200" u="sng" baseline="30000" dirty="0">
                <a:latin typeface="Gill Sans MT" charset="0"/>
                <a:ea typeface="Gill Sans MT" charset="0"/>
                <a:cs typeface="Gill Sans MT" charset="0"/>
              </a:rPr>
              <a:t>th</a:t>
            </a:r>
            <a:r>
              <a:rPr lang="en-US" sz="2200" u="sng" dirty="0">
                <a:latin typeface="Gill Sans MT" charset="0"/>
                <a:ea typeface="Gill Sans MT" charset="0"/>
                <a:cs typeface="Gill Sans MT" charset="0"/>
              </a:rPr>
              <a:t> Edition</a:t>
            </a:r>
            <a:r>
              <a:rPr lang="en-US" sz="2200" dirty="0">
                <a:latin typeface="Gill Sans MT" charset="0"/>
                <a:ea typeface="Gill Sans MT" charset="0"/>
                <a:cs typeface="Gill Sans MT" charset="0"/>
              </a:rPr>
              <a:t>, Ian </a:t>
            </a:r>
            <a:r>
              <a:rPr lang="en-US" sz="2200" dirty="0" smtClean="0">
                <a:latin typeface="Gill Sans MT" charset="0"/>
                <a:ea typeface="Gill Sans MT" charset="0"/>
                <a:cs typeface="Gill Sans MT" charset="0"/>
              </a:rPr>
              <a:t>Sommerville</a:t>
            </a:r>
            <a:endParaRPr lang="en-US" sz="2200" dirty="0" smtClean="0">
              <a:latin typeface="Gill Sans MT" charset="0"/>
              <a:ea typeface="Gill Sans MT" charset="0"/>
              <a:cs typeface="Gill Sans MT" charset="0"/>
            </a:endParaRPr>
          </a:p>
          <a:p>
            <a:pPr lvl="1"/>
            <a:r>
              <a:rPr lang="en-CA" sz="2200" dirty="0">
                <a:latin typeface="Gill Sans MT" charset="0"/>
                <a:ea typeface="Gill Sans MT" charset="0"/>
                <a:cs typeface="Gill Sans MT" charset="0"/>
              </a:rPr>
              <a:t>Scott W. Ambler </a:t>
            </a:r>
            <a:r>
              <a:rPr lang="en-CA" sz="2200" dirty="0">
                <a:latin typeface="Gill Sans MT" charset="0"/>
                <a:ea typeface="Gill Sans MT" charset="0"/>
                <a:cs typeface="Gill Sans MT" charset="0"/>
                <a:hlinkClick r:id="rId2"/>
              </a:rPr>
              <a:t>www.ambysoft.com/surveys</a:t>
            </a:r>
            <a:r>
              <a:rPr lang="en-CA" sz="2200" dirty="0" smtClean="0">
                <a:latin typeface="Gill Sans MT" charset="0"/>
                <a:ea typeface="Gill Sans MT" charset="0"/>
                <a:cs typeface="Gill Sans MT" charset="0"/>
                <a:hlinkClick r:id="rId2"/>
              </a:rPr>
              <a:t>/</a:t>
            </a:r>
            <a:endParaRPr lang="en-CA" sz="2200" dirty="0" smtClean="0">
              <a:latin typeface="Gill Sans MT" charset="0"/>
              <a:ea typeface="Gill Sans MT" charset="0"/>
              <a:cs typeface="Gill Sans MT" charset="0"/>
            </a:endParaRPr>
          </a:p>
          <a:p>
            <a:pPr lvl="1"/>
            <a:r>
              <a:rPr lang="en-US" sz="2200" dirty="0" smtClean="0">
                <a:latin typeface="Gill Sans MT" charset="0"/>
                <a:ea typeface="Gill Sans MT" charset="0"/>
                <a:cs typeface="Gill Sans MT" charset="0"/>
              </a:rPr>
              <a:t>"</a:t>
            </a:r>
            <a:r>
              <a:rPr lang="en-US" sz="2200" dirty="0">
                <a:latin typeface="Gill Sans MT" charset="0"/>
                <a:ea typeface="Gill Sans MT" charset="0"/>
                <a:cs typeface="Gill Sans MT" charset="0"/>
              </a:rPr>
              <a:t>Get ready for agile methods, with care" by Barry Boehm, </a:t>
            </a:r>
            <a:r>
              <a:rPr lang="en-US" sz="2200" i="1" dirty="0">
                <a:latin typeface="Gill Sans MT" charset="0"/>
                <a:ea typeface="Gill Sans MT" charset="0"/>
                <a:cs typeface="Gill Sans MT" charset="0"/>
              </a:rPr>
              <a:t>IEEE Computer</a:t>
            </a:r>
            <a:r>
              <a:rPr lang="en-US" sz="2200" dirty="0">
                <a:latin typeface="Gill Sans MT" charset="0"/>
                <a:ea typeface="Gill Sans MT" charset="0"/>
                <a:cs typeface="Gill Sans MT" charset="0"/>
              </a:rPr>
              <a:t>, January 2002. </a:t>
            </a:r>
            <a:endParaRPr lang="en-US" sz="2200" dirty="0" smtClean="0">
              <a:latin typeface="Gill Sans MT" charset="0"/>
              <a:ea typeface="Gill Sans MT" charset="0"/>
              <a:cs typeface="Gill Sans MT" charset="0"/>
            </a:endParaRPr>
          </a:p>
          <a:p>
            <a:pPr lvl="1"/>
            <a:r>
              <a:rPr lang="en-US" sz="2200" dirty="0">
                <a:latin typeface="Gill Sans MT"/>
                <a:ea typeface="MS PGothic" panose="020B0600070205080204" charset="-128"/>
                <a:cs typeface="Gill Sans MT"/>
                <a:hlinkClick r:id="rId3"/>
              </a:rPr>
              <a:t>http://agilemanifesto.org</a:t>
            </a:r>
            <a:r>
              <a:rPr lang="en-US" sz="2200" dirty="0" smtClean="0">
                <a:latin typeface="Gill Sans MT"/>
                <a:ea typeface="MS PGothic" panose="020B0600070205080204" charset="-128"/>
                <a:cs typeface="Gill Sans MT"/>
                <a:hlinkClick r:id="rId3"/>
              </a:rPr>
              <a:t>/</a:t>
            </a:r>
            <a:endParaRPr lang="en-US" sz="2200" dirty="0" smtClean="0">
              <a:latin typeface="Gill Sans MT"/>
              <a:ea typeface="MS PGothic" panose="020B0600070205080204" charset="-128"/>
              <a:cs typeface="Gill Sans MT"/>
            </a:endParaRPr>
          </a:p>
          <a:p>
            <a:pPr lvl="1"/>
            <a:r>
              <a:rPr lang="en-US" sz="2200" dirty="0">
                <a:latin typeface="Gill Sans MT"/>
                <a:ea typeface="MS PGothic" panose="020B0600070205080204" charset="-128"/>
                <a:cs typeface="Gill Sans MT"/>
                <a:hlinkClick r:id="rId4"/>
              </a:rPr>
              <a:t>http://www.extremeprogramming.org</a:t>
            </a:r>
            <a:r>
              <a:rPr lang="en-US" sz="2200" dirty="0" smtClean="0">
                <a:latin typeface="Gill Sans MT"/>
                <a:ea typeface="MS PGothic" panose="020B0600070205080204" charset="-128"/>
                <a:cs typeface="Gill Sans MT"/>
                <a:hlinkClick r:id="rId4"/>
              </a:rPr>
              <a:t>/</a:t>
            </a:r>
            <a:endParaRPr lang="en-US" sz="2200" dirty="0">
              <a:latin typeface="Gill Sans MT"/>
              <a:ea typeface="MS PGothic" panose="020B0600070205080204" charset="-128"/>
              <a:cs typeface="Gill Sans MT"/>
            </a:endParaRPr>
          </a:p>
          <a:p>
            <a:pPr marL="457200" indent="-457200">
              <a:buFont typeface="Arial" panose="020B0604020202020204" pitchFamily="34" charset="0"/>
              <a:buChar char="•"/>
            </a:pPr>
            <a:endParaRPr lang="en-US" sz="2400" dirty="0">
              <a:latin typeface="Gill Sans MT" charset="0"/>
              <a:ea typeface="Gill Sans MT" charset="0"/>
              <a:cs typeface="Gill Sans MT" charset="0"/>
            </a:endParaRPr>
          </a:p>
          <a:p>
            <a:pPr marL="457200" indent="-457200">
              <a:buFont typeface="Arial" panose="020B0604020202020204" pitchFamily="34" charset="0"/>
              <a:buChar char="•"/>
            </a:pPr>
            <a:endParaRPr lang="en-US" sz="2400" dirty="0">
              <a:latin typeface="Gill Sans MT" charset="0"/>
              <a:ea typeface="Gill Sans MT" charset="0"/>
              <a:cs typeface="Gill Sans MT" charset="0"/>
            </a:endParaRPr>
          </a:p>
          <a:p>
            <a:pPr marL="457200" indent="-457200">
              <a:buFont typeface="Arial" panose="020B0604020202020204" pitchFamily="34" charset="0"/>
              <a:buChar char="•"/>
            </a:pPr>
            <a:endParaRPr lang="en-US" sz="2400" dirty="0">
              <a:latin typeface="Gill Sans MT" charset="0"/>
              <a:ea typeface="Gill Sans MT" charset="0"/>
              <a:cs typeface="Gill Sans MT" charset="0"/>
            </a:endParaRPr>
          </a:p>
          <a:p>
            <a:endParaRPr lang="en-US" dirty="0"/>
          </a:p>
        </p:txBody>
      </p:sp>
      <p:sp>
        <p:nvSpPr>
          <p:cNvPr id="3" name="Title 2"/>
          <p:cNvSpPr>
            <a:spLocks noGrp="1"/>
          </p:cNvSpPr>
          <p:nvPr>
            <p:ph type="title"/>
          </p:nvPr>
        </p:nvSpPr>
        <p:spPr/>
        <p:txBody>
          <a:bodyPr/>
          <a:lstStyle/>
          <a:p>
            <a:r>
              <a:rPr lang="en-US" dirty="0" smtClean="0"/>
              <a:t>Acknowledgements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40525" y="1989489"/>
            <a:ext cx="8682404" cy="4511810"/>
          </a:xfrm>
        </p:spPr>
        <p:txBody>
          <a:bodyPr/>
          <a:lstStyle/>
          <a:p>
            <a:r>
              <a:rPr lang="en-US" sz="2400" dirty="0" smtClean="0">
                <a:latin typeface="Gill Sans MT"/>
                <a:ea typeface="MS PGothic" panose="020B0600070205080204" charset="-128"/>
                <a:cs typeface="Gill Sans MT"/>
              </a:rPr>
              <a:t>Rewrite or restructure the code to improve the implementation</a:t>
            </a:r>
            <a:endParaRPr lang="en-US" sz="2400" dirty="0" smtClean="0">
              <a:latin typeface="Gill Sans MT"/>
              <a:ea typeface="MS PGothic" panose="020B0600070205080204" charset="-128"/>
              <a:cs typeface="Gill Sans MT"/>
            </a:endParaRPr>
          </a:p>
          <a:p>
            <a:r>
              <a:rPr lang="en-US" sz="2400" dirty="0" smtClean="0">
                <a:latin typeface="Gill Sans MT"/>
                <a:ea typeface="MS PGothic" panose="020B0600070205080204" charset="-128"/>
                <a:cs typeface="Gill Sans MT"/>
              </a:rPr>
              <a:t>Always </a:t>
            </a:r>
            <a:r>
              <a:rPr lang="en-US" sz="2400" dirty="0">
                <a:latin typeface="Gill Sans MT"/>
                <a:ea typeface="MS PGothic" panose="020B0600070205080204" charset="-128"/>
                <a:cs typeface="Gill Sans MT"/>
              </a:rPr>
              <a:t>ask if there is a way to make the program simpler</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When the system requires duplication of code, it is asking for refactoring</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Can always find a series of small, low-risk steps</a:t>
            </a:r>
            <a:endParaRPr lang="en-US" sz="2400" dirty="0">
              <a:latin typeface="Gill Sans MT"/>
              <a:ea typeface="MS PGothic" panose="020B0600070205080204" charset="-128"/>
              <a:cs typeface="Gill Sans MT"/>
            </a:endParaRPr>
          </a:p>
          <a:p>
            <a:endParaRPr lang="en-US" dirty="0"/>
          </a:p>
        </p:txBody>
      </p:sp>
      <p:sp>
        <p:nvSpPr>
          <p:cNvPr id="3" name="Title 2"/>
          <p:cNvSpPr>
            <a:spLocks noGrp="1"/>
          </p:cNvSpPr>
          <p:nvPr>
            <p:ph type="title"/>
          </p:nvPr>
        </p:nvSpPr>
        <p:spPr/>
        <p:txBody>
          <a:bodyPr/>
          <a:lstStyle/>
          <a:p>
            <a:r>
              <a:rPr lang="en-US" dirty="0">
                <a:solidFill>
                  <a:srgbClr val="464653"/>
                </a:solidFill>
                <a:latin typeface="Bookman Old Style" charset="0"/>
                <a:ea typeface="MS PGothic" panose="020B0600070205080204" charset="-128"/>
                <a:cs typeface="MS PGothic" panose="020B0600070205080204" charset="-128"/>
              </a:rPr>
              <a:t>Refactoring</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809865" y="250272"/>
            <a:ext cx="1372322" cy="171012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61596" y="1840879"/>
            <a:ext cx="8682404" cy="4511810"/>
          </a:xfrm>
        </p:spPr>
        <p:txBody>
          <a:bodyPr/>
          <a:lstStyle/>
          <a:p>
            <a:pPr>
              <a:lnSpc>
                <a:spcPct val="90000"/>
              </a:lnSpc>
            </a:pPr>
            <a:r>
              <a:rPr lang="en-US" sz="2400" dirty="0">
                <a:latin typeface="Arial" panose="020B0604020202020204" pitchFamily="34" charset="0"/>
                <a:ea typeface="MS PGothic" panose="020B0600070205080204" charset="-128"/>
                <a:cs typeface="MS PGothic" panose="020B0600070205080204" charset="-128"/>
              </a:rPr>
              <a:t>All code written with </a:t>
            </a:r>
            <a:r>
              <a:rPr lang="en-US" sz="2400" dirty="0" smtClean="0">
                <a:latin typeface="Arial" panose="020B0604020202020204" pitchFamily="34" charset="0"/>
                <a:ea typeface="MS PGothic" panose="020B0600070205080204" charset="-128"/>
                <a:cs typeface="MS PGothic" panose="020B0600070205080204" charset="-128"/>
              </a:rPr>
              <a:t>two </a:t>
            </a:r>
            <a:r>
              <a:rPr lang="en-US" sz="2400" dirty="0">
                <a:latin typeface="Arial" panose="020B0604020202020204" pitchFamily="34" charset="0"/>
                <a:ea typeface="MS PGothic" panose="020B0600070205080204" charset="-128"/>
                <a:cs typeface="MS PGothic" panose="020B0600070205080204" charset="-128"/>
              </a:rPr>
              <a:t>people at one machine</a:t>
            </a:r>
            <a:endParaRPr lang="en-US" sz="2400" dirty="0">
              <a:latin typeface="Arial" panose="020B0604020202020204" pitchFamily="34" charset="0"/>
              <a:ea typeface="MS PGothic" panose="020B0600070205080204" charset="-128"/>
              <a:cs typeface="MS PGothic" panose="020B0600070205080204" charset="-128"/>
            </a:endParaRPr>
          </a:p>
          <a:p>
            <a:pPr>
              <a:lnSpc>
                <a:spcPct val="90000"/>
              </a:lnSpc>
            </a:pPr>
            <a:r>
              <a:rPr lang="en-US" sz="2400" dirty="0">
                <a:latin typeface="Arial" panose="020B0604020202020204" pitchFamily="34" charset="0"/>
                <a:ea typeface="MS PGothic" panose="020B0600070205080204" charset="-128"/>
                <a:cs typeface="MS PGothic" panose="020B0600070205080204" charset="-128"/>
              </a:rPr>
              <a:t>Driver:</a:t>
            </a:r>
            <a:endParaRPr lang="en-US" sz="2400" dirty="0">
              <a:latin typeface="Arial" panose="020B0604020202020204" pitchFamily="34" charset="0"/>
              <a:ea typeface="MS PGothic" panose="020B0600070205080204" charset="-128"/>
              <a:cs typeface="MS PGothic" panose="020B0600070205080204" charset="-128"/>
            </a:endParaRPr>
          </a:p>
          <a:p>
            <a:pPr lvl="1">
              <a:lnSpc>
                <a:spcPct val="90000"/>
              </a:lnSpc>
            </a:pPr>
            <a:r>
              <a:rPr lang="en-US" sz="2000" dirty="0">
                <a:latin typeface="Arial" panose="020B0604020202020204" pitchFamily="34" charset="0"/>
                <a:ea typeface="MS PGothic" panose="020B0600070205080204" charset="-128"/>
              </a:rPr>
              <a:t>thinks about best way to implement</a:t>
            </a:r>
            <a:endParaRPr lang="en-US" sz="2000" dirty="0">
              <a:latin typeface="Arial" panose="020B0604020202020204" pitchFamily="34" charset="0"/>
              <a:ea typeface="MS PGothic" panose="020B0600070205080204" charset="-128"/>
            </a:endParaRPr>
          </a:p>
          <a:p>
            <a:pPr>
              <a:lnSpc>
                <a:spcPct val="90000"/>
              </a:lnSpc>
            </a:pPr>
            <a:r>
              <a:rPr lang="en-US" sz="2400" dirty="0">
                <a:latin typeface="Arial" panose="020B0604020202020204" pitchFamily="34" charset="0"/>
                <a:ea typeface="MS PGothic" panose="020B0600070205080204" charset="-128"/>
                <a:cs typeface="MS PGothic" panose="020B0600070205080204" charset="-128"/>
              </a:rPr>
              <a:t>Navigator:</a:t>
            </a:r>
            <a:endParaRPr lang="en-US" sz="2400" dirty="0">
              <a:latin typeface="Arial" panose="020B0604020202020204" pitchFamily="34" charset="0"/>
              <a:ea typeface="MS PGothic" panose="020B0600070205080204" charset="-128"/>
              <a:cs typeface="MS PGothic" panose="020B0600070205080204" charset="-128"/>
            </a:endParaRPr>
          </a:p>
          <a:p>
            <a:pPr lvl="1">
              <a:lnSpc>
                <a:spcPct val="90000"/>
              </a:lnSpc>
            </a:pPr>
            <a:r>
              <a:rPr lang="en-US" sz="2000" dirty="0">
                <a:latin typeface="Arial" panose="020B0604020202020204" pitchFamily="34" charset="0"/>
                <a:ea typeface="MS PGothic" panose="020B0600070205080204" charset="-128"/>
              </a:rPr>
              <a:t>thinks about viability of whole approach</a:t>
            </a:r>
            <a:endParaRPr lang="en-US" sz="2000" dirty="0">
              <a:latin typeface="Arial" panose="020B0604020202020204" pitchFamily="34" charset="0"/>
              <a:ea typeface="MS PGothic" panose="020B0600070205080204" charset="-128"/>
            </a:endParaRPr>
          </a:p>
          <a:p>
            <a:pPr lvl="1">
              <a:lnSpc>
                <a:spcPct val="90000"/>
              </a:lnSpc>
            </a:pPr>
            <a:r>
              <a:rPr lang="en-US" sz="2000" dirty="0">
                <a:latin typeface="Arial" panose="020B0604020202020204" pitchFamily="34" charset="0"/>
                <a:ea typeface="MS PGothic" panose="020B0600070205080204" charset="-128"/>
              </a:rPr>
              <a:t>thinks of new tests</a:t>
            </a:r>
            <a:endParaRPr lang="en-US" sz="2000" dirty="0">
              <a:latin typeface="Arial" panose="020B0604020202020204" pitchFamily="34" charset="0"/>
              <a:ea typeface="MS PGothic" panose="020B0600070205080204" charset="-128"/>
            </a:endParaRPr>
          </a:p>
          <a:p>
            <a:pPr lvl="1">
              <a:lnSpc>
                <a:spcPct val="90000"/>
              </a:lnSpc>
            </a:pPr>
            <a:r>
              <a:rPr lang="en-US" sz="2000" dirty="0">
                <a:latin typeface="Arial" panose="020B0604020202020204" pitchFamily="34" charset="0"/>
                <a:ea typeface="MS PGothic" panose="020B0600070205080204" charset="-128"/>
              </a:rPr>
              <a:t>thinks of simpler ways</a:t>
            </a:r>
            <a:endParaRPr lang="en-US" sz="2000" dirty="0">
              <a:latin typeface="Arial" panose="020B0604020202020204" pitchFamily="34" charset="0"/>
              <a:ea typeface="MS PGothic" panose="020B0600070205080204" charset="-128"/>
            </a:endParaRPr>
          </a:p>
          <a:p>
            <a:pPr>
              <a:lnSpc>
                <a:spcPct val="90000"/>
              </a:lnSpc>
            </a:pPr>
            <a:r>
              <a:rPr lang="en-US" sz="2400" dirty="0">
                <a:latin typeface="Arial" panose="020B0604020202020204" pitchFamily="34" charset="0"/>
                <a:ea typeface="MS PGothic" panose="020B0600070205080204" charset="-128"/>
                <a:cs typeface="MS PGothic" panose="020B0600070205080204" charset="-128"/>
              </a:rPr>
              <a:t>Switch </a:t>
            </a:r>
            <a:r>
              <a:rPr lang="en-US" sz="2400" dirty="0" smtClean="0">
                <a:latin typeface="Arial" panose="020B0604020202020204" pitchFamily="34" charset="0"/>
                <a:ea typeface="MS PGothic" panose="020B0600070205080204" charset="-128"/>
                <a:cs typeface="MS PGothic" panose="020B0600070205080204" charset="-128"/>
              </a:rPr>
              <a:t>roles frequently</a:t>
            </a:r>
            <a:endParaRPr lang="en-US" sz="2400" dirty="0">
              <a:latin typeface="Arial" panose="020B0604020202020204" pitchFamily="34" charset="0"/>
              <a:ea typeface="MS PGothic" panose="020B0600070205080204" charset="-128"/>
              <a:cs typeface="MS PGothic" panose="020B0600070205080204" charset="-128"/>
            </a:endParaRPr>
          </a:p>
        </p:txBody>
      </p:sp>
      <p:sp>
        <p:nvSpPr>
          <p:cNvPr id="3" name="Title 2"/>
          <p:cNvSpPr>
            <a:spLocks noGrp="1"/>
          </p:cNvSpPr>
          <p:nvPr>
            <p:ph type="title"/>
          </p:nvPr>
        </p:nvSpPr>
        <p:spPr/>
        <p:txBody>
          <a:bodyPr/>
          <a:lstStyle/>
          <a:p>
            <a:r>
              <a:rPr lang="en-US" dirty="0">
                <a:solidFill>
                  <a:srgbClr val="464653"/>
                </a:solidFill>
                <a:latin typeface="Bookman Old Style" charset="0"/>
                <a:ea typeface="MS PGothic" panose="020B0600070205080204" charset="-128"/>
                <a:cs typeface="MS PGothic" panose="020B0600070205080204" charset="-128"/>
              </a:rPr>
              <a:t>Pair </a:t>
            </a:r>
            <a:r>
              <a:rPr lang="en-US" dirty="0" smtClean="0">
                <a:solidFill>
                  <a:srgbClr val="464653"/>
                </a:solidFill>
                <a:latin typeface="Bookman Old Style" charset="0"/>
                <a:ea typeface="MS PGothic" panose="020B0600070205080204" charset="-128"/>
                <a:cs typeface="MS PGothic" panose="020B0600070205080204" charset="-128"/>
              </a:rPr>
              <a:t>programming</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809865" y="250272"/>
            <a:ext cx="1372322" cy="171012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54036" y="1894919"/>
            <a:ext cx="8682404" cy="4511810"/>
          </a:xfrm>
        </p:spPr>
        <p:txBody>
          <a:bodyPr/>
          <a:lstStyle/>
          <a:p>
            <a:r>
              <a:rPr lang="en-US" sz="2400" dirty="0">
                <a:latin typeface="Gill Sans MT"/>
                <a:ea typeface="MS PGothic" panose="020B0600070205080204" charset="-128"/>
                <a:cs typeface="Gill Sans MT"/>
              </a:rPr>
              <a:t>Anybody who sees an opportunity to add value to any portion of the code is required to do so</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Everyone knows something about everything</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Everyone feels obligated to make improvements</a:t>
            </a:r>
            <a:endParaRPr lang="en-US" sz="2400" dirty="0">
              <a:latin typeface="Gill Sans MT"/>
              <a:ea typeface="MS PGothic" panose="020B0600070205080204" charset="-128"/>
              <a:cs typeface="Gill Sans MT"/>
            </a:endParaRPr>
          </a:p>
        </p:txBody>
      </p:sp>
      <p:sp>
        <p:nvSpPr>
          <p:cNvPr id="3" name="Title 2"/>
          <p:cNvSpPr>
            <a:spLocks noGrp="1"/>
          </p:cNvSpPr>
          <p:nvPr>
            <p:ph type="title"/>
          </p:nvPr>
        </p:nvSpPr>
        <p:spPr/>
        <p:txBody>
          <a:bodyPr/>
          <a:lstStyle/>
          <a:p>
            <a:r>
              <a:rPr lang="en-US" dirty="0">
                <a:solidFill>
                  <a:srgbClr val="464653"/>
                </a:solidFill>
                <a:latin typeface="Bookman Old Style" charset="0"/>
                <a:ea typeface="MS PGothic" panose="020B0600070205080204" charset="-128"/>
                <a:cs typeface="MS PGothic" panose="020B0600070205080204" charset="-128"/>
              </a:rPr>
              <a:t>Collective </a:t>
            </a:r>
            <a:r>
              <a:rPr lang="en-US" dirty="0" smtClean="0">
                <a:solidFill>
                  <a:srgbClr val="464653"/>
                </a:solidFill>
                <a:latin typeface="Bookman Old Style" charset="0"/>
                <a:ea typeface="MS PGothic" panose="020B0600070205080204" charset="-128"/>
                <a:cs typeface="MS PGothic" panose="020B0600070205080204" charset="-128"/>
              </a:rPr>
              <a:t>ownership</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809865" y="263782"/>
            <a:ext cx="1372322" cy="171012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61596" y="2057039"/>
            <a:ext cx="8682404" cy="4511810"/>
          </a:xfrm>
        </p:spPr>
        <p:txBody>
          <a:bodyPr/>
          <a:lstStyle/>
          <a:p>
            <a:r>
              <a:rPr lang="en-US" sz="2400" dirty="0">
                <a:latin typeface="Gill Sans MT"/>
                <a:ea typeface="MS PGothic" panose="020B0600070205080204" charset="-128"/>
                <a:cs typeface="Gill Sans MT"/>
              </a:rPr>
              <a:t>Integrate and test every few hours, at least once per </a:t>
            </a:r>
            <a:r>
              <a:rPr lang="en-US" sz="2400" dirty="0" smtClean="0">
                <a:latin typeface="Gill Sans MT"/>
                <a:ea typeface="MS PGothic" panose="020B0600070205080204" charset="-128"/>
                <a:cs typeface="Gill Sans MT"/>
              </a:rPr>
              <a:t>day</a:t>
            </a:r>
            <a:endParaRPr lang="en-US" sz="2400" dirty="0" smtClean="0">
              <a:latin typeface="Gill Sans MT"/>
              <a:ea typeface="MS PGothic" panose="020B0600070205080204" charset="-128"/>
              <a:cs typeface="Gill Sans MT"/>
            </a:endParaRPr>
          </a:p>
          <a:p>
            <a:pPr lvl="1"/>
            <a:r>
              <a:rPr lang="en-US" sz="2200" dirty="0" smtClean="0">
                <a:latin typeface="Gill Sans MT"/>
                <a:ea typeface="MS PGothic" panose="020B0600070205080204" charset="-128"/>
                <a:cs typeface="Gill Sans MT"/>
              </a:rPr>
              <a:t>Don’t wait until the very end to begin integration</a:t>
            </a:r>
            <a:endParaRPr lang="en-US" sz="22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All tests must pass</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Easy to tell who broke the </a:t>
            </a:r>
            <a:r>
              <a:rPr lang="en-US" sz="2400" dirty="0" smtClean="0">
                <a:latin typeface="Gill Sans MT"/>
                <a:ea typeface="MS PGothic" panose="020B0600070205080204" charset="-128"/>
                <a:cs typeface="Gill Sans MT"/>
              </a:rPr>
              <a:t>code</a:t>
            </a:r>
            <a:endParaRPr lang="en-US" sz="2400" dirty="0" smtClean="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	</a:t>
            </a:r>
            <a:r>
              <a:rPr lang="en-US" sz="2400" dirty="0" smtClean="0">
                <a:latin typeface="Gill Sans MT"/>
                <a:ea typeface="MS PGothic" panose="020B0600070205080204" charset="-128"/>
                <a:cs typeface="Gill Sans MT"/>
              </a:rPr>
              <a:t>Problem is likely to be in code that was most recently changed</a:t>
            </a:r>
            <a:endParaRPr lang="en-US" sz="2400" dirty="0">
              <a:latin typeface="Gill Sans MT"/>
              <a:ea typeface="MS PGothic" panose="020B0600070205080204" charset="-128"/>
              <a:cs typeface="Gill Sans MT"/>
            </a:endParaRPr>
          </a:p>
          <a:p>
            <a:endParaRPr lang="en-US" dirty="0"/>
          </a:p>
        </p:txBody>
      </p:sp>
      <p:sp>
        <p:nvSpPr>
          <p:cNvPr id="3" name="Title 2"/>
          <p:cNvSpPr>
            <a:spLocks noGrp="1"/>
          </p:cNvSpPr>
          <p:nvPr>
            <p:ph type="title"/>
          </p:nvPr>
        </p:nvSpPr>
        <p:spPr/>
        <p:txBody>
          <a:bodyPr/>
          <a:lstStyle/>
          <a:p>
            <a:r>
              <a:rPr lang="en-US" dirty="0">
                <a:solidFill>
                  <a:srgbClr val="464653"/>
                </a:solidFill>
                <a:latin typeface="Bookman Old Style" charset="0"/>
                <a:ea typeface="MS PGothic" panose="020B0600070205080204" charset="-128"/>
                <a:cs typeface="MS PGothic" panose="020B0600070205080204" charset="-128"/>
              </a:rPr>
              <a:t>Continuous </a:t>
            </a:r>
            <a:r>
              <a:rPr lang="en-US" dirty="0" smtClean="0">
                <a:solidFill>
                  <a:srgbClr val="464653"/>
                </a:solidFill>
                <a:latin typeface="Bookman Old Style" charset="0"/>
                <a:ea typeface="MS PGothic" panose="020B0600070205080204" charset="-128"/>
                <a:cs typeface="MS PGothic" panose="020B0600070205080204" charset="-128"/>
              </a:rPr>
              <a:t>integration</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809865" y="263782"/>
            <a:ext cx="1372322" cy="171012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973906"/>
            <a:ext cx="8682404" cy="4511810"/>
          </a:xfrm>
        </p:spPr>
        <p:txBody>
          <a:bodyPr/>
          <a:lstStyle/>
          <a:p>
            <a:r>
              <a:rPr lang="en-US" sz="2400" dirty="0">
                <a:latin typeface="Gill Sans MT"/>
                <a:ea typeface="MS PGothic" panose="020B0600070205080204" charset="-128"/>
                <a:cs typeface="Gill Sans MT"/>
              </a:rPr>
              <a:t>People should be fresh and eager every morning</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Overtime is a symptom of a serious problem</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XP only allows one week of overtime</a:t>
            </a:r>
            <a:endParaRPr lang="en-US" sz="2400" dirty="0">
              <a:latin typeface="Gill Sans MT"/>
              <a:ea typeface="MS PGothic" panose="020B0600070205080204" charset="-128"/>
              <a:cs typeface="Gill Sans MT"/>
            </a:endParaRPr>
          </a:p>
        </p:txBody>
      </p:sp>
      <p:sp>
        <p:nvSpPr>
          <p:cNvPr id="3" name="Title 2"/>
          <p:cNvSpPr>
            <a:spLocks noGrp="1"/>
          </p:cNvSpPr>
          <p:nvPr>
            <p:ph type="title"/>
          </p:nvPr>
        </p:nvSpPr>
        <p:spPr/>
        <p:txBody>
          <a:bodyPr/>
          <a:lstStyle/>
          <a:p>
            <a:r>
              <a:rPr lang="en-US" dirty="0">
                <a:solidFill>
                  <a:srgbClr val="464653"/>
                </a:solidFill>
                <a:latin typeface="Bookman Old Style" charset="0"/>
                <a:ea typeface="MS PGothic" panose="020B0600070205080204" charset="-128"/>
                <a:cs typeface="MS PGothic" panose="020B0600070205080204" charset="-128"/>
              </a:rPr>
              <a:t>Sustainable </a:t>
            </a:r>
            <a:r>
              <a:rPr lang="en-US" dirty="0" smtClean="0">
                <a:solidFill>
                  <a:srgbClr val="464653"/>
                </a:solidFill>
                <a:latin typeface="Bookman Old Style" charset="0"/>
                <a:ea typeface="MS PGothic" panose="020B0600070205080204" charset="-128"/>
                <a:cs typeface="MS PGothic" panose="020B0600070205080204" charset="-128"/>
              </a:rPr>
              <a:t>pace </a:t>
            </a:r>
            <a:br>
              <a:rPr lang="en-US" dirty="0" smtClean="0">
                <a:solidFill>
                  <a:srgbClr val="464653"/>
                </a:solidFill>
                <a:latin typeface="Bookman Old Style" charset="0"/>
                <a:ea typeface="MS PGothic" panose="020B0600070205080204" charset="-128"/>
                <a:cs typeface="MS PGothic" panose="020B0600070205080204" charset="-128"/>
              </a:rPr>
            </a:br>
            <a:r>
              <a:rPr lang="en-US" dirty="0" smtClean="0">
                <a:solidFill>
                  <a:srgbClr val="464653"/>
                </a:solidFill>
                <a:latin typeface="Bookman Old Style" charset="0"/>
                <a:ea typeface="MS PGothic" panose="020B0600070205080204" charset="-128"/>
                <a:cs typeface="MS PGothic" panose="020B0600070205080204" charset="-128"/>
              </a:rPr>
              <a:t>(</a:t>
            </a:r>
            <a:r>
              <a:rPr lang="en-US" dirty="0">
                <a:solidFill>
                  <a:srgbClr val="464653"/>
                </a:solidFill>
                <a:latin typeface="Bookman Old Style" charset="0"/>
                <a:ea typeface="MS PGothic" panose="020B0600070205080204" charset="-128"/>
                <a:cs typeface="MS PGothic" panose="020B0600070205080204" charset="-128"/>
              </a:rPr>
              <a:t>40</a:t>
            </a:r>
            <a:r>
              <a:rPr lang="en-US" dirty="0" smtClean="0">
                <a:solidFill>
                  <a:srgbClr val="464653"/>
                </a:solidFill>
                <a:latin typeface="Bookman Old Style" charset="0"/>
                <a:ea typeface="MS PGothic" panose="020B0600070205080204" charset="-128"/>
                <a:cs typeface="MS PGothic" panose="020B0600070205080204" charset="-128"/>
              </a:rPr>
              <a:t>-hour week</a:t>
            </a:r>
            <a:r>
              <a:rPr lang="en-US" dirty="0">
                <a:solidFill>
                  <a:srgbClr val="464653"/>
                </a:solidFill>
                <a:latin typeface="Bookman Old Style" charset="0"/>
                <a:ea typeface="MS PGothic" panose="020B0600070205080204" charset="-128"/>
                <a:cs typeface="MS PGothic" panose="020B0600070205080204" charset="-128"/>
              </a:rPr>
              <a:t>)</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809865" y="263782"/>
            <a:ext cx="1372322" cy="171012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sz="2400" dirty="0" smtClean="0">
                <a:latin typeface="Gill Sans MT"/>
                <a:ea typeface="MS PGothic" panose="020B0600070205080204" charset="-128"/>
                <a:cs typeface="Gill Sans MT"/>
              </a:rPr>
              <a:t>Customer is a member of the team</a:t>
            </a:r>
            <a:endParaRPr lang="en-US" sz="2400" dirty="0" smtClean="0">
              <a:latin typeface="Gill Sans MT"/>
              <a:ea typeface="MS PGothic" panose="020B0600070205080204" charset="-128"/>
              <a:cs typeface="Gill Sans MT"/>
            </a:endParaRPr>
          </a:p>
          <a:p>
            <a:r>
              <a:rPr lang="en-US" sz="2000" dirty="0" smtClean="0">
                <a:latin typeface="Gill Sans MT"/>
                <a:ea typeface="MS PGothic" panose="020B0600070205080204" charset="-128"/>
                <a:cs typeface="Gill Sans MT"/>
              </a:rPr>
              <a:t>	Real </a:t>
            </a:r>
            <a:r>
              <a:rPr lang="en-US" sz="2000" dirty="0">
                <a:latin typeface="Gill Sans MT"/>
                <a:ea typeface="MS PGothic" panose="020B0600070205080204" charset="-128"/>
                <a:cs typeface="Gill Sans MT"/>
              </a:rPr>
              <a:t>customer will use the finished system</a:t>
            </a:r>
            <a:endParaRPr lang="en-US" sz="2000" dirty="0">
              <a:latin typeface="Gill Sans MT"/>
              <a:ea typeface="MS PGothic" panose="020B0600070205080204" charset="-128"/>
              <a:cs typeface="Gill Sans MT"/>
            </a:endParaRPr>
          </a:p>
          <a:p>
            <a:r>
              <a:rPr lang="en-US" sz="2400" dirty="0" smtClean="0">
                <a:latin typeface="Gill Sans MT"/>
                <a:ea typeface="MS PGothic" panose="020B0600070205080204" charset="-128"/>
                <a:cs typeface="Gill Sans MT"/>
              </a:rPr>
              <a:t>Programmers </a:t>
            </a:r>
            <a:r>
              <a:rPr lang="en-US" sz="2400" dirty="0">
                <a:latin typeface="Gill Sans MT"/>
                <a:ea typeface="MS PGothic" panose="020B0600070205080204" charset="-128"/>
                <a:cs typeface="Gill Sans MT"/>
              </a:rPr>
              <a:t>need to ask questions of a real </a:t>
            </a:r>
            <a:r>
              <a:rPr lang="en-US" sz="2400" dirty="0" smtClean="0">
                <a:latin typeface="Gill Sans MT"/>
                <a:ea typeface="MS PGothic" panose="020B0600070205080204" charset="-128"/>
                <a:cs typeface="Gill Sans MT"/>
              </a:rPr>
              <a:t>customer</a:t>
            </a:r>
            <a:endParaRPr lang="en-US" sz="2400" dirty="0" smtClean="0">
              <a:latin typeface="Gill Sans MT"/>
              <a:ea typeface="MS PGothic" panose="020B0600070205080204" charset="-128"/>
              <a:cs typeface="Gill Sans MT"/>
            </a:endParaRPr>
          </a:p>
          <a:p>
            <a:r>
              <a:rPr lang="en-US" sz="2000" dirty="0">
                <a:latin typeface="Gill Sans MT"/>
                <a:ea typeface="MS PGothic" panose="020B0600070205080204" charset="-128"/>
                <a:cs typeface="Gill Sans MT"/>
              </a:rPr>
              <a:t>	</a:t>
            </a:r>
            <a:r>
              <a:rPr lang="en-US" sz="2000" dirty="0" smtClean="0">
                <a:latin typeface="Gill Sans MT"/>
                <a:ea typeface="MS PGothic" panose="020B0600070205080204" charset="-128"/>
                <a:cs typeface="Gill Sans MT"/>
              </a:rPr>
              <a:t>Clarify requirements or explain what’s needed</a:t>
            </a:r>
            <a:endParaRPr lang="en-US" sz="20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Customer sits with the team</a:t>
            </a:r>
            <a:endParaRPr lang="en-US" sz="2400" dirty="0">
              <a:latin typeface="Gill Sans MT"/>
              <a:ea typeface="MS PGothic" panose="020B0600070205080204" charset="-128"/>
              <a:cs typeface="Gill Sans MT"/>
            </a:endParaRPr>
          </a:p>
          <a:p>
            <a:pPr lvl="1"/>
            <a:r>
              <a:rPr lang="en-US" sz="2200" dirty="0" smtClean="0">
                <a:latin typeface="Gill Sans MT"/>
                <a:ea typeface="MS PGothic" panose="020B0600070205080204" charset="-128"/>
                <a:cs typeface="Gill Sans MT"/>
              </a:rPr>
              <a:t>Customer </a:t>
            </a:r>
            <a:r>
              <a:rPr lang="en-US" sz="2200" dirty="0">
                <a:latin typeface="Gill Sans MT"/>
                <a:ea typeface="MS PGothic" panose="020B0600070205080204" charset="-128"/>
                <a:cs typeface="Gill Sans MT"/>
              </a:rPr>
              <a:t>can get some other work done while sitting with programmers</a:t>
            </a:r>
            <a:endParaRPr lang="en-US" sz="2200" dirty="0">
              <a:latin typeface="Gill Sans MT"/>
              <a:ea typeface="MS PGothic" panose="020B0600070205080204" charset="-128"/>
              <a:cs typeface="Gill Sans MT"/>
            </a:endParaRPr>
          </a:p>
          <a:p>
            <a:endParaRPr lang="en-US" dirty="0"/>
          </a:p>
        </p:txBody>
      </p:sp>
      <p:sp>
        <p:nvSpPr>
          <p:cNvPr id="3" name="Title 2"/>
          <p:cNvSpPr>
            <a:spLocks noGrp="1"/>
          </p:cNvSpPr>
          <p:nvPr>
            <p:ph type="title"/>
          </p:nvPr>
        </p:nvSpPr>
        <p:spPr/>
        <p:txBody>
          <a:bodyPr/>
          <a:lstStyle/>
          <a:p>
            <a:r>
              <a:rPr lang="en-US" dirty="0">
                <a:solidFill>
                  <a:srgbClr val="464653"/>
                </a:solidFill>
                <a:latin typeface="Bookman Old Style" charset="0"/>
                <a:ea typeface="MS PGothic" panose="020B0600070205080204" charset="-128"/>
                <a:cs typeface="MS PGothic" panose="020B0600070205080204" charset="-128"/>
              </a:rPr>
              <a:t>Whole Team </a:t>
            </a:r>
            <a:br>
              <a:rPr lang="en-US" dirty="0" smtClean="0">
                <a:solidFill>
                  <a:srgbClr val="464653"/>
                </a:solidFill>
                <a:latin typeface="Bookman Old Style" charset="0"/>
                <a:ea typeface="MS PGothic" panose="020B0600070205080204" charset="-128"/>
                <a:cs typeface="MS PGothic" panose="020B0600070205080204" charset="-128"/>
              </a:rPr>
            </a:br>
            <a:r>
              <a:rPr lang="en-US" dirty="0" smtClean="0">
                <a:solidFill>
                  <a:srgbClr val="464653"/>
                </a:solidFill>
                <a:latin typeface="Bookman Old Style" charset="0"/>
                <a:ea typeface="MS PGothic" panose="020B0600070205080204" charset="-128"/>
                <a:cs typeface="MS PGothic" panose="020B0600070205080204" charset="-128"/>
              </a:rPr>
              <a:t>(</a:t>
            </a:r>
            <a:r>
              <a:rPr lang="en-US" dirty="0">
                <a:solidFill>
                  <a:srgbClr val="464653"/>
                </a:solidFill>
                <a:latin typeface="Bookman Old Style" charset="0"/>
                <a:ea typeface="MS PGothic" panose="020B0600070205080204" charset="-128"/>
                <a:cs typeface="MS PGothic" panose="020B0600070205080204" charset="-128"/>
              </a:rPr>
              <a:t>On-site </a:t>
            </a:r>
            <a:r>
              <a:rPr lang="en-US" dirty="0" smtClean="0">
                <a:solidFill>
                  <a:srgbClr val="464653"/>
                </a:solidFill>
                <a:latin typeface="Bookman Old Style" charset="0"/>
                <a:ea typeface="MS PGothic" panose="020B0600070205080204" charset="-128"/>
                <a:cs typeface="MS PGothic" panose="020B0600070205080204" charset="-128"/>
              </a:rPr>
              <a:t>customer</a:t>
            </a:r>
            <a:r>
              <a:rPr lang="en-US" dirty="0">
                <a:solidFill>
                  <a:srgbClr val="464653"/>
                </a:solidFill>
                <a:latin typeface="Bookman Old Style" charset="0"/>
                <a:ea typeface="MS PGothic" panose="020B0600070205080204" charset="-128"/>
                <a:cs typeface="MS PGothic" panose="020B0600070205080204" charset="-128"/>
              </a:rPr>
              <a:t>)</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809865" y="263782"/>
            <a:ext cx="1372322" cy="171012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sz="2400" dirty="0">
                <a:latin typeface="Gill Sans MT"/>
                <a:ea typeface="MS PGothic" panose="020B0600070205080204" charset="-128"/>
                <a:cs typeface="Gill Sans MT"/>
              </a:rPr>
              <a:t>Everyone edits everyone's code</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Standard should require least amount of overhead</a:t>
            </a:r>
            <a:endParaRPr lang="en-US" sz="2400" dirty="0">
              <a:latin typeface="Gill Sans MT"/>
              <a:ea typeface="MS PGothic" panose="020B0600070205080204" charset="-128"/>
              <a:cs typeface="Gill Sans MT"/>
            </a:endParaRPr>
          </a:p>
          <a:p>
            <a:r>
              <a:rPr lang="en-US" sz="2400" dirty="0">
                <a:latin typeface="Gill Sans MT"/>
                <a:ea typeface="MS PGothic" panose="020B0600070205080204" charset="-128"/>
                <a:cs typeface="Gill Sans MT"/>
              </a:rPr>
              <a:t>Standard should be adopted voluntarily by the team</a:t>
            </a:r>
            <a:endParaRPr lang="en-US" sz="2400" dirty="0">
              <a:latin typeface="Gill Sans MT"/>
              <a:ea typeface="MS PGothic" panose="020B0600070205080204" charset="-128"/>
              <a:cs typeface="Gill Sans MT"/>
            </a:endParaRPr>
          </a:p>
        </p:txBody>
      </p:sp>
      <p:sp>
        <p:nvSpPr>
          <p:cNvPr id="3" name="Title 2"/>
          <p:cNvSpPr>
            <a:spLocks noGrp="1"/>
          </p:cNvSpPr>
          <p:nvPr>
            <p:ph type="title"/>
          </p:nvPr>
        </p:nvSpPr>
        <p:spPr/>
        <p:txBody>
          <a:bodyPr/>
          <a:lstStyle/>
          <a:p>
            <a:r>
              <a:rPr lang="en-US" dirty="0">
                <a:solidFill>
                  <a:srgbClr val="464653"/>
                </a:solidFill>
                <a:latin typeface="Bookman Old Style" charset="0"/>
                <a:ea typeface="MS PGothic" panose="020B0600070205080204" charset="-128"/>
                <a:cs typeface="MS PGothic" panose="020B0600070205080204" charset="-128"/>
              </a:rPr>
              <a:t>Coding </a:t>
            </a:r>
            <a:r>
              <a:rPr lang="en-US" dirty="0" smtClean="0">
                <a:solidFill>
                  <a:srgbClr val="464653"/>
                </a:solidFill>
                <a:latin typeface="Bookman Old Style" charset="0"/>
                <a:ea typeface="MS PGothic" panose="020B0600070205080204" charset="-128"/>
                <a:cs typeface="MS PGothic" panose="020B0600070205080204" charset="-128"/>
              </a:rPr>
              <a:t>standards</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809865" y="263782"/>
            <a:ext cx="1372322" cy="171012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64653"/>
                </a:solidFill>
                <a:latin typeface="Bookman Old Style" charset="0"/>
                <a:ea typeface="MS PGothic" panose="020B0600070205080204" charset="-128"/>
                <a:cs typeface="MS PGothic" panose="020B0600070205080204" charset="-128"/>
              </a:rPr>
              <a:t>Workspace</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6809865" y="263782"/>
            <a:ext cx="1372322" cy="1710124"/>
          </a:xfrm>
          <a:prstGeom prst="rect">
            <a:avLst/>
          </a:prstGeom>
        </p:spPr>
      </p:pic>
      <p:pic>
        <p:nvPicPr>
          <p:cNvPr id="2" name="Picture 1"/>
          <p:cNvPicPr>
            <a:picLocks noChangeAspect="1"/>
          </p:cNvPicPr>
          <p:nvPr/>
        </p:nvPicPr>
        <p:blipFill>
          <a:blip r:embed="rId2"/>
          <a:stretch>
            <a:fillRect/>
          </a:stretch>
        </p:blipFill>
        <p:spPr>
          <a:xfrm>
            <a:off x="449138" y="1345151"/>
            <a:ext cx="6137152" cy="4085590"/>
          </a:xfrm>
          <a:prstGeom prst="rect">
            <a:avLst/>
          </a:prstGeom>
        </p:spPr>
      </p:pic>
      <p:sp>
        <p:nvSpPr>
          <p:cNvPr id="7" name="TextBox 6"/>
          <p:cNvSpPr txBox="1"/>
          <p:nvPr/>
        </p:nvSpPr>
        <p:spPr>
          <a:xfrm>
            <a:off x="1550504" y="5430741"/>
            <a:ext cx="4125938" cy="276999"/>
          </a:xfrm>
          <a:prstGeom prst="rect">
            <a:avLst/>
          </a:prstGeom>
          <a:noFill/>
        </p:spPr>
        <p:txBody>
          <a:bodyPr wrap="none" rtlCol="0">
            <a:spAutoFit/>
          </a:bodyPr>
          <a:lstStyle/>
          <a:p>
            <a:r>
              <a:rPr lang="en-US" sz="1200" dirty="0"/>
              <a:t>http://</a:t>
            </a:r>
            <a:r>
              <a:rPr lang="en-US" sz="1200" dirty="0" err="1"/>
              <a:t>study.com</a:t>
            </a:r>
            <a:r>
              <a:rPr lang="en-US" sz="1200" dirty="0"/>
              <a:t>/</a:t>
            </a:r>
            <a:r>
              <a:rPr lang="en-US" sz="1200" dirty="0" err="1"/>
              <a:t>cimages</a:t>
            </a:r>
            <a:r>
              <a:rPr lang="en-US" sz="1200" dirty="0"/>
              <a:t>/</a:t>
            </a:r>
            <a:r>
              <a:rPr lang="en-US" sz="1200" dirty="0" err="1"/>
              <a:t>multimages</a:t>
            </a:r>
            <a:r>
              <a:rPr lang="en-US" sz="1200" dirty="0"/>
              <a:t>/16/</a:t>
            </a:r>
            <a:r>
              <a:rPr lang="en-US" sz="1200" dirty="0" err="1"/>
              <a:t>openworkspace.png</a:t>
            </a:r>
            <a:endParaRPr lang="en-US" sz="1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000000"/>
                </a:solidFill>
                <a:latin typeface="Gill Sans MT"/>
                <a:cs typeface="Gill Sans MT"/>
              </a:rPr>
              <a:t>Questions?</a:t>
            </a:r>
            <a:endParaRPr lang="en-US" dirty="0">
              <a:solidFill>
                <a:srgbClr val="000000"/>
              </a:solidFill>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2" name="Picture 1"/>
          <p:cNvPicPr>
            <a:picLocks noChangeAspect="1"/>
          </p:cNvPicPr>
          <p:nvPr/>
        </p:nvPicPr>
        <p:blipFill>
          <a:blip r:embed="rId1"/>
          <a:stretch>
            <a:fillRect/>
          </a:stretch>
        </p:blipFill>
        <p:spPr>
          <a:xfrm>
            <a:off x="2288145" y="1613311"/>
            <a:ext cx="4520539" cy="341752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789998" y="1393918"/>
            <a:ext cx="3955312" cy="2228345"/>
          </a:xfrm>
          <a:prstGeom prst="rect">
            <a:avLst/>
          </a:prstGeom>
        </p:spPr>
      </p:pic>
      <p:sp>
        <p:nvSpPr>
          <p:cNvPr id="2" name="Text Placeholder 1"/>
          <p:cNvSpPr>
            <a:spLocks noGrp="1"/>
          </p:cNvSpPr>
          <p:nvPr>
            <p:ph type="body" sz="quarter" idx="12"/>
          </p:nvPr>
        </p:nvSpPr>
        <p:spPr>
          <a:xfrm>
            <a:off x="187329" y="1160002"/>
            <a:ext cx="8414411" cy="4511810"/>
          </a:xfrm>
        </p:spPr>
        <p:txBody>
          <a:bodyPr/>
          <a:lstStyle/>
          <a:p>
            <a:r>
              <a:rPr lang="en-US" sz="2800" dirty="0" smtClean="0">
                <a:latin typeface="Gill Sans MT" charset="0"/>
                <a:ea typeface="Gill Sans MT" charset="0"/>
                <a:cs typeface="Gill Sans MT" charset="0"/>
              </a:rPr>
              <a:t>What’s the right level of planning for software projects?</a:t>
            </a:r>
            <a:endParaRPr lang="en-US" sz="2800" dirty="0" smtClean="0">
              <a:latin typeface="Gill Sans MT" charset="0"/>
              <a:ea typeface="Gill Sans MT" charset="0"/>
              <a:cs typeface="Gill Sans MT" charset="0"/>
            </a:endParaRPr>
          </a:p>
          <a:p>
            <a:pPr lvl="1"/>
            <a:r>
              <a:rPr lang="en-US" sz="2400" dirty="0" smtClean="0">
                <a:latin typeface="Gill Sans MT" charset="0"/>
                <a:ea typeface="Gill Sans MT" charset="0"/>
                <a:cs typeface="Gill Sans MT" charset="0"/>
              </a:rPr>
              <a:t>It depends on the task!</a:t>
            </a:r>
            <a:endParaRPr lang="en-US" sz="2400" dirty="0" smtClean="0">
              <a:latin typeface="Gill Sans MT" charset="0"/>
              <a:ea typeface="Gill Sans MT" charset="0"/>
              <a:cs typeface="Gill Sans MT" charset="0"/>
            </a:endParaRPr>
          </a:p>
          <a:p>
            <a:pPr>
              <a:spcAft>
                <a:spcPts val="600"/>
              </a:spcAft>
            </a:pPr>
            <a:r>
              <a:rPr lang="en-US" sz="2800" dirty="0" smtClean="0">
                <a:latin typeface="Gill Sans MT" charset="0"/>
                <a:ea typeface="Gill Sans MT" charset="0"/>
                <a:cs typeface="Gill Sans MT" charset="0"/>
              </a:rPr>
              <a:t>How should we decide?</a:t>
            </a:r>
            <a:endParaRPr lang="en-US" sz="2800" dirty="0" smtClean="0">
              <a:latin typeface="Gill Sans MT" charset="0"/>
              <a:ea typeface="Gill Sans MT" charset="0"/>
              <a:cs typeface="Gill Sans MT" charset="0"/>
            </a:endParaRPr>
          </a:p>
          <a:p>
            <a:pPr lvl="1">
              <a:spcAft>
                <a:spcPts val="600"/>
              </a:spcAft>
            </a:pPr>
            <a:r>
              <a:rPr lang="en-US" sz="2600" dirty="0" smtClean="0">
                <a:latin typeface="Gill Sans MT" charset="0"/>
                <a:ea typeface="Gill Sans MT" charset="0"/>
                <a:cs typeface="Gill Sans MT" charset="0"/>
              </a:rPr>
              <a:t>What’s the domain?</a:t>
            </a:r>
            <a:endParaRPr lang="en-US" sz="2600" dirty="0" smtClean="0">
              <a:latin typeface="Gill Sans MT" charset="0"/>
              <a:ea typeface="Gill Sans MT" charset="0"/>
              <a:cs typeface="Gill Sans MT" charset="0"/>
            </a:endParaRPr>
          </a:p>
          <a:p>
            <a:pPr lvl="1">
              <a:spcAft>
                <a:spcPts val="600"/>
              </a:spcAft>
            </a:pPr>
            <a:r>
              <a:rPr lang="en-US" sz="2600" dirty="0" smtClean="0">
                <a:latin typeface="Gill Sans MT" charset="0"/>
                <a:ea typeface="Gill Sans MT" charset="0"/>
                <a:cs typeface="Gill Sans MT" charset="0"/>
              </a:rPr>
              <a:t>How complete are the requirements?</a:t>
            </a:r>
            <a:endParaRPr lang="en-US" sz="2600" dirty="0" smtClean="0">
              <a:latin typeface="Gill Sans MT" charset="0"/>
              <a:ea typeface="Gill Sans MT" charset="0"/>
              <a:cs typeface="Gill Sans MT" charset="0"/>
            </a:endParaRPr>
          </a:p>
          <a:p>
            <a:pPr lvl="1">
              <a:spcAft>
                <a:spcPts val="600"/>
              </a:spcAft>
            </a:pPr>
            <a:r>
              <a:rPr lang="en-US" sz="2600" dirty="0" smtClean="0">
                <a:latin typeface="Gill Sans MT" charset="0"/>
                <a:ea typeface="Gill Sans MT" charset="0"/>
                <a:cs typeface="Gill Sans MT" charset="0"/>
              </a:rPr>
              <a:t>How stable are the requirements?</a:t>
            </a:r>
            <a:endParaRPr lang="en-US" sz="2600" dirty="0" smtClean="0">
              <a:latin typeface="Gill Sans MT" charset="0"/>
              <a:ea typeface="Gill Sans MT" charset="0"/>
              <a:cs typeface="Gill Sans MT" charset="0"/>
            </a:endParaRPr>
          </a:p>
          <a:p>
            <a:pPr lvl="1">
              <a:spcAft>
                <a:spcPts val="600"/>
              </a:spcAft>
            </a:pPr>
            <a:r>
              <a:rPr lang="en-US" sz="2600" dirty="0" smtClean="0">
                <a:latin typeface="Gill Sans MT" charset="0"/>
                <a:ea typeface="Gill Sans MT" charset="0"/>
                <a:cs typeface="Gill Sans MT" charset="0"/>
              </a:rPr>
              <a:t>What’s the cost of doing the wrong thing?</a:t>
            </a:r>
            <a:endParaRPr lang="en-US" sz="2600" dirty="0" smtClean="0">
              <a:latin typeface="Gill Sans MT" charset="0"/>
              <a:ea typeface="Gill Sans MT" charset="0"/>
              <a:cs typeface="Gill Sans MT" charset="0"/>
            </a:endParaRPr>
          </a:p>
          <a:p>
            <a:pPr lvl="1">
              <a:spcAft>
                <a:spcPts val="600"/>
              </a:spcAft>
            </a:pPr>
            <a:r>
              <a:rPr lang="en-US" sz="2600" dirty="0" smtClean="0">
                <a:latin typeface="Gill Sans MT" charset="0"/>
                <a:ea typeface="Gill Sans MT" charset="0"/>
                <a:cs typeface="Gill Sans MT" charset="0"/>
              </a:rPr>
              <a:t>What’s the cost of doing the right thing too slowly?</a:t>
            </a:r>
            <a:endParaRPr lang="en-US" sz="2600" dirty="0" smtClean="0">
              <a:latin typeface="Gill Sans MT" charset="0"/>
              <a:ea typeface="Gill Sans MT" charset="0"/>
              <a:cs typeface="Gill Sans MT" charset="0"/>
            </a:endParaRPr>
          </a:p>
          <a:p>
            <a:pPr lvl="1">
              <a:spcAft>
                <a:spcPts val="600"/>
              </a:spcAft>
            </a:pPr>
            <a:r>
              <a:rPr lang="en-US" sz="2600" dirty="0" smtClean="0">
                <a:latin typeface="Gill Sans MT" charset="0"/>
                <a:ea typeface="Gill Sans MT" charset="0"/>
                <a:cs typeface="Gill Sans MT" charset="0"/>
              </a:rPr>
              <a:t>What are the risks?</a:t>
            </a:r>
            <a:endParaRPr lang="en-US" sz="2600" dirty="0" smtClean="0">
              <a:latin typeface="Gill Sans MT" charset="0"/>
              <a:ea typeface="Gill Sans MT" charset="0"/>
              <a:cs typeface="Gill Sans MT" charset="0"/>
            </a:endParaRPr>
          </a:p>
          <a:p>
            <a:pPr lvl="1">
              <a:spcAft>
                <a:spcPts val="600"/>
              </a:spcAft>
            </a:pPr>
            <a:r>
              <a:rPr lang="en-US" sz="2600" dirty="0" smtClean="0">
                <a:latin typeface="Gill Sans MT" charset="0"/>
                <a:ea typeface="Gill Sans MT" charset="0"/>
                <a:cs typeface="Gill Sans MT" charset="0"/>
              </a:rPr>
              <a:t>What are the rewards?</a:t>
            </a:r>
            <a:endParaRPr lang="en-US" sz="2600" dirty="0" smtClean="0">
              <a:latin typeface="Gill Sans MT" charset="0"/>
              <a:ea typeface="Gill Sans MT" charset="0"/>
              <a:cs typeface="Gill Sans MT" charset="0"/>
            </a:endParaRPr>
          </a:p>
          <a:p>
            <a:endParaRPr lang="en-US" sz="2800" dirty="0">
              <a:latin typeface="Gill Sans MT" charset="0"/>
              <a:ea typeface="Gill Sans MT" charset="0"/>
              <a:cs typeface="Gill Sans MT" charset="0"/>
            </a:endParaRPr>
          </a:p>
        </p:txBody>
      </p:sp>
      <p:sp>
        <p:nvSpPr>
          <p:cNvPr id="3" name="Title 2"/>
          <p:cNvSpPr>
            <a:spLocks noGrp="1"/>
          </p:cNvSpPr>
          <p:nvPr>
            <p:ph type="title"/>
          </p:nvPr>
        </p:nvSpPr>
        <p:spPr>
          <a:xfrm>
            <a:off x="227013" y="274638"/>
            <a:ext cx="8172900" cy="651448"/>
          </a:xfrm>
        </p:spPr>
        <p:txBody>
          <a:bodyPr/>
          <a:lstStyle/>
          <a:p>
            <a:r>
              <a:rPr lang="en-US" dirty="0" smtClean="0">
                <a:latin typeface="Bookman Old Style" charset="0"/>
                <a:ea typeface="MS PGothic" panose="020B0600070205080204" charset="-128"/>
                <a:cs typeface="MS PGothic" panose="020B0600070205080204" charset="-128"/>
              </a:rPr>
              <a:t>How much planning?</a:t>
            </a: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66563" y="1353226"/>
            <a:ext cx="8627063" cy="4511810"/>
          </a:xfrm>
        </p:spPr>
        <p:txBody>
          <a:bodyPr/>
          <a:lstStyle/>
          <a:p>
            <a:r>
              <a:rPr lang="en-US" sz="2800" dirty="0" smtClean="0">
                <a:latin typeface="Gill Sans MT" charset="0"/>
                <a:ea typeface="MS PGothic" panose="020B0600070205080204" charset="-128"/>
                <a:cs typeface="MS PGothic" panose="020B0600070205080204" charset="-128"/>
              </a:rPr>
              <a:t>What problems are we trying to solve in any SDLC?</a:t>
            </a:r>
            <a:endParaRPr lang="en-US" sz="2800" dirty="0" smtClean="0">
              <a:latin typeface="Gill Sans MT" charset="0"/>
              <a:ea typeface="MS PGothic" panose="020B0600070205080204" charset="-128"/>
              <a:cs typeface="MS PGothic" panose="020B0600070205080204" charset="-128"/>
            </a:endParaRPr>
          </a:p>
          <a:p>
            <a:endParaRPr lang="en-US" sz="2800" dirty="0" smtClean="0">
              <a:latin typeface="Gill Sans MT" charset="0"/>
              <a:ea typeface="MS PGothic" panose="020B0600070205080204" charset="-128"/>
              <a:cs typeface="MS PGothic" panose="020B0600070205080204" charset="-128"/>
            </a:endParaRPr>
          </a:p>
        </p:txBody>
      </p:sp>
      <p:sp>
        <p:nvSpPr>
          <p:cNvPr id="3" name="Title 2"/>
          <p:cNvSpPr>
            <a:spLocks noGrp="1"/>
          </p:cNvSpPr>
          <p:nvPr>
            <p:ph type="title"/>
          </p:nvPr>
        </p:nvSpPr>
        <p:spPr>
          <a:xfrm>
            <a:off x="92596" y="261409"/>
            <a:ext cx="8615973" cy="652178"/>
          </a:xfrm>
        </p:spPr>
        <p:txBody>
          <a:bodyPr/>
          <a:lstStyle/>
          <a:p>
            <a:r>
              <a:rPr lang="en-US" sz="3200" dirty="0">
                <a:latin typeface="Bookman Old Style" charset="0"/>
                <a:ea typeface="MS PGothic" panose="020B0600070205080204" charset="-128"/>
                <a:cs typeface="MS PGothic" panose="020B0600070205080204" charset="-128"/>
              </a:rPr>
              <a:t>Software Development </a:t>
            </a:r>
            <a:r>
              <a:rPr lang="en-US" sz="3200" dirty="0" smtClean="0">
                <a:latin typeface="Bookman Old Style" charset="0"/>
                <a:ea typeface="MS PGothic" panose="020B0600070205080204" charset="-128"/>
                <a:cs typeface="MS PGothic" panose="020B0600070205080204" charset="-128"/>
              </a:rPr>
              <a:t>Life Cycle </a:t>
            </a:r>
            <a:r>
              <a:rPr lang="en-US" sz="3200" dirty="0">
                <a:latin typeface="Bookman Old Style" charset="0"/>
                <a:ea typeface="MS PGothic" panose="020B0600070205080204" charset="-128"/>
                <a:cs typeface="MS PGothic" panose="020B0600070205080204" charset="-128"/>
              </a:rPr>
              <a:t>(SDLC)</a:t>
            </a:r>
            <a:endParaRPr lang="en-US" sz="3200"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graphicFrame>
        <p:nvGraphicFramePr>
          <p:cNvPr id="5" name="Diagram 4"/>
          <p:cNvGraphicFramePr/>
          <p:nvPr/>
        </p:nvGraphicFramePr>
        <p:xfrm>
          <a:off x="659694" y="1860698"/>
          <a:ext cx="7386320" cy="4004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TextBox 6"/>
          <p:cNvSpPr txBox="1"/>
          <p:nvPr/>
        </p:nvSpPr>
        <p:spPr>
          <a:xfrm>
            <a:off x="755149" y="5907071"/>
            <a:ext cx="7290865" cy="338554"/>
          </a:xfrm>
          <a:prstGeom prst="rect">
            <a:avLst/>
          </a:prstGeom>
          <a:noFill/>
        </p:spPr>
        <p:txBody>
          <a:bodyPr wrap="square" rtlCol="0">
            <a:spAutoFit/>
          </a:bodyPr>
          <a:lstStyle/>
          <a:p>
            <a:pPr algn="ctr"/>
            <a:r>
              <a:rPr lang="en-US" sz="1600" dirty="0" smtClean="0"/>
              <a:t>Source: </a:t>
            </a:r>
            <a:r>
              <a:rPr lang="en-US" sz="1600" u="sng" dirty="0" smtClean="0"/>
              <a:t>Software Engineering, 10</a:t>
            </a:r>
            <a:r>
              <a:rPr lang="en-US" sz="1600" u="sng" baseline="30000" dirty="0" smtClean="0"/>
              <a:t>th</a:t>
            </a:r>
            <a:r>
              <a:rPr lang="en-US" sz="1600" u="sng" dirty="0" smtClean="0"/>
              <a:t> Edition</a:t>
            </a:r>
            <a:r>
              <a:rPr lang="en-US" sz="1600" dirty="0" smtClean="0"/>
              <a:t>, Ian Sommerville</a:t>
            </a:r>
            <a:endParaRPr 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596" y="261409"/>
            <a:ext cx="8615973" cy="652178"/>
          </a:xfrm>
        </p:spPr>
        <p:txBody>
          <a:bodyPr/>
          <a:lstStyle/>
          <a:p>
            <a:r>
              <a:rPr lang="en-US" sz="3200" dirty="0" smtClean="0">
                <a:latin typeface="Bookman Old Style" charset="0"/>
                <a:ea typeface="MS PGothic" panose="020B0600070205080204" charset="-128"/>
                <a:cs typeface="MS PGothic" panose="020B0600070205080204" charset="-128"/>
              </a:rPr>
              <a:t>SDLC Methods</a:t>
            </a:r>
            <a:endParaRPr lang="en-US" sz="3200"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sp>
        <p:nvSpPr>
          <p:cNvPr id="6" name="TextBox 5"/>
          <p:cNvSpPr txBox="1"/>
          <p:nvPr/>
        </p:nvSpPr>
        <p:spPr>
          <a:xfrm rot="16200000">
            <a:off x="439294" y="4157050"/>
            <a:ext cx="1099067" cy="461665"/>
          </a:xfrm>
          <a:prstGeom prst="rect">
            <a:avLst/>
          </a:prstGeom>
          <a:noFill/>
        </p:spPr>
        <p:txBody>
          <a:bodyPr wrap="square" rtlCol="0">
            <a:spAutoFit/>
          </a:bodyPr>
          <a:lstStyle/>
          <a:p>
            <a:pPr algn="ctr"/>
            <a:r>
              <a:rPr lang="en-US" sz="2400" dirty="0" smtClean="0"/>
              <a:t>Rigid</a:t>
            </a:r>
            <a:endParaRPr lang="en-US" sz="2400" dirty="0"/>
          </a:p>
        </p:txBody>
      </p:sp>
      <p:sp>
        <p:nvSpPr>
          <p:cNvPr id="8" name="TextBox 7"/>
          <p:cNvSpPr txBox="1"/>
          <p:nvPr/>
        </p:nvSpPr>
        <p:spPr>
          <a:xfrm rot="16200000">
            <a:off x="315248" y="2527909"/>
            <a:ext cx="1347159" cy="461665"/>
          </a:xfrm>
          <a:prstGeom prst="rect">
            <a:avLst/>
          </a:prstGeom>
          <a:noFill/>
        </p:spPr>
        <p:txBody>
          <a:bodyPr wrap="square" rtlCol="0">
            <a:spAutoFit/>
          </a:bodyPr>
          <a:lstStyle/>
          <a:p>
            <a:pPr algn="ctr"/>
            <a:r>
              <a:rPr lang="en-US" sz="2400" smtClean="0"/>
              <a:t>Flelxible</a:t>
            </a:r>
            <a:endParaRPr lang="en-US" sz="2400" dirty="0"/>
          </a:p>
        </p:txBody>
      </p:sp>
      <p:sp>
        <p:nvSpPr>
          <p:cNvPr id="9" name="TextBox 8"/>
          <p:cNvSpPr txBox="1"/>
          <p:nvPr/>
        </p:nvSpPr>
        <p:spPr>
          <a:xfrm>
            <a:off x="1846336" y="5234487"/>
            <a:ext cx="1683673" cy="461665"/>
          </a:xfrm>
          <a:prstGeom prst="rect">
            <a:avLst/>
          </a:prstGeom>
          <a:noFill/>
        </p:spPr>
        <p:txBody>
          <a:bodyPr wrap="square" rtlCol="0">
            <a:spAutoFit/>
          </a:bodyPr>
          <a:lstStyle/>
          <a:p>
            <a:pPr algn="ctr"/>
            <a:r>
              <a:rPr lang="en-US" sz="2400" dirty="0" smtClean="0"/>
              <a:t>Sequential</a:t>
            </a:r>
            <a:endParaRPr lang="en-US" sz="2400" dirty="0"/>
          </a:p>
        </p:txBody>
      </p:sp>
      <p:sp>
        <p:nvSpPr>
          <p:cNvPr id="10" name="TextBox 9"/>
          <p:cNvSpPr txBox="1"/>
          <p:nvPr/>
        </p:nvSpPr>
        <p:spPr>
          <a:xfrm>
            <a:off x="5752029" y="5234487"/>
            <a:ext cx="1683673" cy="461665"/>
          </a:xfrm>
          <a:prstGeom prst="rect">
            <a:avLst/>
          </a:prstGeom>
          <a:noFill/>
        </p:spPr>
        <p:txBody>
          <a:bodyPr wrap="square" rtlCol="0">
            <a:spAutoFit/>
          </a:bodyPr>
          <a:lstStyle/>
          <a:p>
            <a:pPr algn="ctr"/>
            <a:r>
              <a:rPr lang="en-US" sz="2400" dirty="0" smtClean="0"/>
              <a:t>Iterative</a:t>
            </a:r>
            <a:endParaRPr lang="en-US" sz="2400" dirty="0"/>
          </a:p>
        </p:txBody>
      </p:sp>
      <p:sp>
        <p:nvSpPr>
          <p:cNvPr id="11" name="TextBox 10"/>
          <p:cNvSpPr txBox="1"/>
          <p:nvPr/>
        </p:nvSpPr>
        <p:spPr>
          <a:xfrm>
            <a:off x="1846335" y="4157049"/>
            <a:ext cx="1683673" cy="461665"/>
          </a:xfrm>
          <a:prstGeom prst="rect">
            <a:avLst/>
          </a:prstGeom>
          <a:noFill/>
        </p:spPr>
        <p:txBody>
          <a:bodyPr wrap="square" rtlCol="0">
            <a:spAutoFit/>
          </a:bodyPr>
          <a:lstStyle/>
          <a:p>
            <a:pPr algn="ctr"/>
            <a:r>
              <a:rPr lang="en-US" sz="2400" smtClean="0"/>
              <a:t>Waterfall/V</a:t>
            </a:r>
            <a:endParaRPr lang="en-US" sz="2400" dirty="0"/>
          </a:p>
        </p:txBody>
      </p:sp>
      <p:sp>
        <p:nvSpPr>
          <p:cNvPr id="12" name="TextBox 11"/>
          <p:cNvSpPr txBox="1"/>
          <p:nvPr/>
        </p:nvSpPr>
        <p:spPr>
          <a:xfrm>
            <a:off x="5752028" y="3457335"/>
            <a:ext cx="1683673" cy="461665"/>
          </a:xfrm>
          <a:prstGeom prst="rect">
            <a:avLst/>
          </a:prstGeom>
          <a:noFill/>
        </p:spPr>
        <p:txBody>
          <a:bodyPr wrap="square" rtlCol="0">
            <a:spAutoFit/>
          </a:bodyPr>
          <a:lstStyle/>
          <a:p>
            <a:pPr algn="ctr"/>
            <a:r>
              <a:rPr lang="en-US" sz="2400" smtClean="0"/>
              <a:t>Spiral</a:t>
            </a:r>
            <a:endParaRPr lang="en-US" sz="2400" dirty="0"/>
          </a:p>
        </p:txBody>
      </p:sp>
      <p:sp>
        <p:nvSpPr>
          <p:cNvPr id="13" name="TextBox 12"/>
          <p:cNvSpPr txBox="1"/>
          <p:nvPr/>
        </p:nvSpPr>
        <p:spPr>
          <a:xfrm>
            <a:off x="5752028" y="2890737"/>
            <a:ext cx="1683673" cy="461665"/>
          </a:xfrm>
          <a:prstGeom prst="rect">
            <a:avLst/>
          </a:prstGeom>
          <a:noFill/>
        </p:spPr>
        <p:txBody>
          <a:bodyPr wrap="square" rtlCol="0">
            <a:spAutoFit/>
          </a:bodyPr>
          <a:lstStyle/>
          <a:p>
            <a:pPr algn="ctr"/>
            <a:r>
              <a:rPr lang="en-US" sz="2400" smtClean="0"/>
              <a:t>Iterative</a:t>
            </a:r>
            <a:endParaRPr lang="en-US" sz="2400" dirty="0"/>
          </a:p>
        </p:txBody>
      </p:sp>
      <p:sp>
        <p:nvSpPr>
          <p:cNvPr id="14" name="TextBox 13"/>
          <p:cNvSpPr txBox="1"/>
          <p:nvPr/>
        </p:nvSpPr>
        <p:spPr>
          <a:xfrm>
            <a:off x="5567729" y="2324139"/>
            <a:ext cx="2052270" cy="461665"/>
          </a:xfrm>
          <a:prstGeom prst="rect">
            <a:avLst/>
          </a:prstGeom>
          <a:noFill/>
        </p:spPr>
        <p:txBody>
          <a:bodyPr wrap="square" rtlCol="0">
            <a:spAutoFit/>
          </a:bodyPr>
          <a:lstStyle/>
          <a:p>
            <a:pPr algn="ctr"/>
            <a:r>
              <a:rPr lang="en-US" sz="2400" dirty="0" smtClean="0"/>
              <a:t>Agile Methods</a:t>
            </a:r>
            <a:endParaRPr lang="en-US" sz="2400" dirty="0"/>
          </a:p>
        </p:txBody>
      </p:sp>
      <p:cxnSp>
        <p:nvCxnSpPr>
          <p:cNvPr id="16" name="Straight Arrow Connector 15"/>
          <p:cNvCxnSpPr/>
          <p:nvPr/>
        </p:nvCxnSpPr>
        <p:spPr>
          <a:xfrm flipV="1">
            <a:off x="1367002" y="1789591"/>
            <a:ext cx="0" cy="3444896"/>
          </a:xfrm>
          <a:prstGeom prst="straightConnector1">
            <a:avLst/>
          </a:prstGeom>
          <a:ln w="508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340845" y="5234487"/>
            <a:ext cx="6678633" cy="1"/>
          </a:xfrm>
          <a:prstGeom prst="straightConnector1">
            <a:avLst/>
          </a:prstGeom>
          <a:ln w="508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525321" y="1757541"/>
            <a:ext cx="2137085" cy="461665"/>
          </a:xfrm>
          <a:prstGeom prst="rect">
            <a:avLst/>
          </a:prstGeom>
          <a:noFill/>
        </p:spPr>
        <p:txBody>
          <a:bodyPr wrap="square" rtlCol="0">
            <a:spAutoFit/>
          </a:bodyPr>
          <a:lstStyle/>
          <a:p>
            <a:pPr algn="ctr"/>
            <a:r>
              <a:rPr lang="en-US" sz="2400" dirty="0" smtClean="0"/>
              <a:t>Chaos/Big Bang</a:t>
            </a:r>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97960" y="913587"/>
            <a:ext cx="5511723" cy="4511810"/>
          </a:xfrm>
        </p:spPr>
        <p:txBody>
          <a:bodyPr/>
          <a:lstStyle/>
          <a:p>
            <a:pPr>
              <a:spcAft>
                <a:spcPts val="0"/>
              </a:spcAft>
            </a:pPr>
            <a:r>
              <a:rPr lang="en-US" sz="2800" dirty="0" smtClean="0">
                <a:latin typeface="Gill Sans MT" charset="0"/>
                <a:ea typeface="MS PGothic" panose="020B0600070205080204" charset="-128"/>
                <a:cs typeface="MS PGothic" panose="020B0600070205080204" charset="-128"/>
              </a:rPr>
              <a:t>Waterfall Model</a:t>
            </a:r>
            <a:endParaRPr lang="en-US" sz="2800" dirty="0" smtClean="0">
              <a:latin typeface="Gill Sans MT" charset="0"/>
              <a:ea typeface="MS PGothic" panose="020B0600070205080204" charset="-128"/>
              <a:cs typeface="MS PGothic" panose="020B0600070205080204" charset="-128"/>
            </a:endParaRPr>
          </a:p>
          <a:p>
            <a:pPr lvl="1">
              <a:spcAft>
                <a:spcPts val="0"/>
              </a:spcAft>
            </a:pPr>
            <a:r>
              <a:rPr lang="en-US" sz="2400" dirty="0" smtClean="0">
                <a:latin typeface="Gill Sans MT" charset="0"/>
                <a:ea typeface="MS PGothic" panose="020B0600070205080204" charset="-128"/>
                <a:cs typeface="MS PGothic" panose="020B0600070205080204" charset="-128"/>
              </a:rPr>
              <a:t>Plan everything in sufficient detail so we can get it right the first time </a:t>
            </a:r>
            <a:endParaRPr lang="en-US" sz="2400" dirty="0" smtClean="0">
              <a:latin typeface="Gill Sans MT" charset="0"/>
              <a:ea typeface="MS PGothic" panose="020B0600070205080204" charset="-128"/>
              <a:cs typeface="MS PGothic" panose="020B0600070205080204" charset="-128"/>
            </a:endParaRPr>
          </a:p>
          <a:p>
            <a:pPr lvl="1">
              <a:spcAft>
                <a:spcPts val="600"/>
              </a:spcAft>
            </a:pPr>
            <a:r>
              <a:rPr lang="en-US" sz="2400" dirty="0" smtClean="0">
                <a:latin typeface="Gill Sans MT" charset="0"/>
                <a:ea typeface="MS PGothic" panose="020B0600070205080204" charset="-128"/>
                <a:cs typeface="MS PGothic" panose="020B0600070205080204" charset="-128"/>
              </a:rPr>
              <a:t>	</a:t>
            </a:r>
            <a:r>
              <a:rPr lang="en-US" sz="2000" dirty="0" smtClean="0">
                <a:latin typeface="Casual" charset="0"/>
                <a:ea typeface="Casual" charset="0"/>
                <a:cs typeface="Casual" charset="0"/>
              </a:rPr>
              <a:t>&lt;sarcasm&gt; not likely &lt;/sarcasm&gt;</a:t>
            </a:r>
            <a:endParaRPr lang="en-US" sz="2000" dirty="0" smtClean="0">
              <a:latin typeface="Casual" charset="0"/>
              <a:ea typeface="Casual" charset="0"/>
              <a:cs typeface="Casual" charset="0"/>
            </a:endParaRPr>
          </a:p>
          <a:p>
            <a:r>
              <a:rPr lang="en-US" sz="2400" dirty="0" smtClean="0">
                <a:latin typeface="Gill Sans MT" charset="0"/>
                <a:ea typeface="MS PGothic" panose="020B0600070205080204" charset="-128"/>
                <a:cs typeface="MS PGothic" panose="020B0600070205080204" charset="-128"/>
              </a:rPr>
              <a:t>Popular approach with traditional engineering problems, e.g. building bridges</a:t>
            </a:r>
            <a:endParaRPr lang="en-US" sz="2400" dirty="0" smtClean="0">
              <a:latin typeface="Gill Sans MT" charset="0"/>
              <a:ea typeface="MS PGothic" panose="020B0600070205080204" charset="-128"/>
              <a:cs typeface="MS PGothic" panose="020B0600070205080204" charset="-128"/>
            </a:endParaRPr>
          </a:p>
          <a:p>
            <a:pPr>
              <a:spcAft>
                <a:spcPts val="0"/>
              </a:spcAft>
            </a:pPr>
            <a:r>
              <a:rPr lang="en-US" sz="2400" dirty="0">
                <a:latin typeface="Gill Sans MT" charset="0"/>
                <a:ea typeface="MS PGothic" panose="020B0600070205080204" charset="-128"/>
                <a:cs typeface="MS PGothic" panose="020B0600070205080204" charset="-128"/>
              </a:rPr>
              <a:t>Very formal process</a:t>
            </a:r>
            <a:endParaRPr lang="en-US" sz="2400" dirty="0">
              <a:latin typeface="Gill Sans MT" charset="0"/>
              <a:ea typeface="MS PGothic" panose="020B0600070205080204" charset="-128"/>
              <a:cs typeface="MS PGothic" panose="020B0600070205080204" charset="-128"/>
            </a:endParaRPr>
          </a:p>
          <a:p>
            <a:pPr lvl="1">
              <a:spcAft>
                <a:spcPts val="0"/>
              </a:spcAft>
            </a:pPr>
            <a:r>
              <a:rPr lang="en-US" sz="2200" dirty="0">
                <a:latin typeface="Gill Sans MT" charset="0"/>
                <a:ea typeface="MS PGothic" panose="020B0600070205080204" charset="-128"/>
                <a:cs typeface="MS PGothic" panose="020B0600070205080204" charset="-128"/>
              </a:rPr>
              <a:t>Extensive documentation </a:t>
            </a:r>
            <a:endParaRPr lang="en-US" sz="2200" dirty="0">
              <a:latin typeface="Gill Sans MT" charset="0"/>
              <a:ea typeface="MS PGothic" panose="020B0600070205080204" charset="-128"/>
              <a:cs typeface="MS PGothic" panose="020B0600070205080204" charset="-128"/>
            </a:endParaRPr>
          </a:p>
          <a:p>
            <a:pPr lvl="1">
              <a:spcAft>
                <a:spcPts val="0"/>
              </a:spcAft>
            </a:pPr>
            <a:r>
              <a:rPr lang="en-US" sz="2200" dirty="0">
                <a:latin typeface="Gill Sans MT" charset="0"/>
                <a:ea typeface="MS PGothic" panose="020B0600070205080204" charset="-128"/>
                <a:cs typeface="MS PGothic" panose="020B0600070205080204" charset="-128"/>
              </a:rPr>
              <a:t>Serial execution</a:t>
            </a:r>
            <a:endParaRPr lang="en-US" sz="2200" dirty="0">
              <a:latin typeface="Gill Sans MT" charset="0"/>
              <a:ea typeface="MS PGothic" panose="020B0600070205080204" charset="-128"/>
              <a:cs typeface="MS PGothic" panose="020B0600070205080204" charset="-128"/>
            </a:endParaRPr>
          </a:p>
          <a:p>
            <a:pPr lvl="2">
              <a:spcAft>
                <a:spcPts val="0"/>
              </a:spcAft>
            </a:pPr>
            <a:r>
              <a:rPr lang="en-US" sz="2000" dirty="0">
                <a:latin typeface="Gill Sans MT" charset="0"/>
                <a:ea typeface="MS PGothic" panose="020B0600070205080204" charset="-128"/>
                <a:cs typeface="MS PGothic" panose="020B0600070205080204" charset="-128"/>
              </a:rPr>
              <a:t>Complete each stage before starting next</a:t>
            </a:r>
            <a:endParaRPr lang="en-US" sz="2000" dirty="0">
              <a:latin typeface="Gill Sans MT" charset="0"/>
              <a:ea typeface="MS PGothic" panose="020B0600070205080204" charset="-128"/>
              <a:cs typeface="MS PGothic" panose="020B0600070205080204" charset="-128"/>
            </a:endParaRPr>
          </a:p>
          <a:p>
            <a:pPr lvl="2">
              <a:spcAft>
                <a:spcPts val="0"/>
              </a:spcAft>
            </a:pPr>
            <a:r>
              <a:rPr lang="en-US" sz="2000" dirty="0">
                <a:latin typeface="Gill Sans MT" charset="0"/>
                <a:ea typeface="MS PGothic" panose="020B0600070205080204" charset="-128"/>
                <a:cs typeface="MS PGothic" panose="020B0600070205080204" charset="-128"/>
              </a:rPr>
              <a:t>Very difficult to go back to earlier stages</a:t>
            </a:r>
            <a:endParaRPr lang="en-US" sz="2000" dirty="0">
              <a:latin typeface="Gill Sans MT" charset="0"/>
              <a:ea typeface="MS PGothic" panose="020B0600070205080204" charset="-128"/>
              <a:cs typeface="MS PGothic" panose="020B0600070205080204" charset="-128"/>
            </a:endParaRPr>
          </a:p>
          <a:p>
            <a:pPr lvl="1">
              <a:spcAft>
                <a:spcPts val="0"/>
              </a:spcAft>
            </a:pPr>
            <a:r>
              <a:rPr lang="en-US" sz="2200" dirty="0">
                <a:latin typeface="Gill Sans MT" charset="0"/>
                <a:ea typeface="MS PGothic" panose="020B0600070205080204" charset="-128"/>
                <a:cs typeface="MS PGothic" panose="020B0600070205080204" charset="-128"/>
              </a:rPr>
              <a:t>Strict handoffs between stages</a:t>
            </a:r>
            <a:endParaRPr lang="en-US" sz="2200" dirty="0">
              <a:latin typeface="Gill Sans MT" charset="0"/>
              <a:ea typeface="MS PGothic" panose="020B0600070205080204" charset="-128"/>
              <a:cs typeface="MS PGothic" panose="020B0600070205080204" charset="-128"/>
            </a:endParaRPr>
          </a:p>
          <a:p>
            <a:pPr lvl="1">
              <a:spcAft>
                <a:spcPts val="600"/>
              </a:spcAft>
            </a:pPr>
            <a:r>
              <a:rPr lang="en-US" sz="2200" dirty="0">
                <a:latin typeface="Gill Sans MT" charset="0"/>
                <a:ea typeface="MS PGothic" panose="020B0600070205080204" charset="-128"/>
                <a:cs typeface="MS PGothic" panose="020B0600070205080204" charset="-128"/>
              </a:rPr>
              <a:t>	“Signed off in blood”</a:t>
            </a:r>
            <a:endParaRPr lang="en-US" sz="2200" dirty="0">
              <a:latin typeface="Gill Sans MT" charset="0"/>
              <a:ea typeface="MS PGothic" panose="020B0600070205080204" charset="-128"/>
              <a:cs typeface="MS PGothic" panose="020B0600070205080204" charset="-128"/>
            </a:endParaRPr>
          </a:p>
          <a:p>
            <a:endParaRPr lang="en-US" sz="2000" dirty="0">
              <a:latin typeface="Gill Sans MT" charset="0"/>
              <a:ea typeface="MS PGothic" panose="020B0600070205080204" charset="-128"/>
            </a:endParaRPr>
          </a:p>
        </p:txBody>
      </p:sp>
      <p:sp>
        <p:nvSpPr>
          <p:cNvPr id="3" name="Title 2"/>
          <p:cNvSpPr>
            <a:spLocks noGrp="1"/>
          </p:cNvSpPr>
          <p:nvPr>
            <p:ph type="title"/>
          </p:nvPr>
        </p:nvSpPr>
        <p:spPr>
          <a:xfrm>
            <a:off x="92596" y="261409"/>
            <a:ext cx="8817488" cy="652178"/>
          </a:xfrm>
        </p:spPr>
        <p:txBody>
          <a:bodyPr/>
          <a:lstStyle/>
          <a:p>
            <a:r>
              <a:rPr lang="en-US" sz="3200" dirty="0" smtClean="0">
                <a:latin typeface="Bookman Old Style" charset="0"/>
                <a:ea typeface="MS PGothic" panose="020B0600070205080204" charset="-128"/>
                <a:cs typeface="MS PGothic" panose="020B0600070205080204" charset="-128"/>
              </a:rPr>
              <a:t>Waterfall Model</a:t>
            </a:r>
            <a:endParaRPr lang="en-US" sz="3200"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4958887" y="1779513"/>
            <a:ext cx="3505134" cy="2628851"/>
          </a:xfrm>
          <a:prstGeom prst="rect">
            <a:avLst/>
          </a:prstGeom>
        </p:spPr>
      </p:pic>
      <p:sp>
        <p:nvSpPr>
          <p:cNvPr id="6" name="TextBox 5"/>
          <p:cNvSpPr txBox="1"/>
          <p:nvPr/>
        </p:nvSpPr>
        <p:spPr>
          <a:xfrm>
            <a:off x="5709683" y="4408364"/>
            <a:ext cx="3139744" cy="600164"/>
          </a:xfrm>
          <a:prstGeom prst="rect">
            <a:avLst/>
          </a:prstGeom>
          <a:noFill/>
        </p:spPr>
        <p:txBody>
          <a:bodyPr wrap="square" rtlCol="0">
            <a:spAutoFit/>
          </a:bodyPr>
          <a:lstStyle/>
          <a:p>
            <a:r>
              <a:rPr lang="en-US" sz="1100" dirty="0"/>
              <a:t>https://</a:t>
            </a:r>
            <a:r>
              <a:rPr lang="en-US" sz="1100" dirty="0" err="1"/>
              <a:t>upload.wikimedia.org</a:t>
            </a:r>
            <a:r>
              <a:rPr lang="en-US" sz="1100" dirty="0"/>
              <a:t>/</a:t>
            </a:r>
            <a:r>
              <a:rPr lang="en-US" sz="1100" dirty="0" err="1"/>
              <a:t>wikipedia</a:t>
            </a:r>
            <a:r>
              <a:rPr lang="en-US" sz="1100" dirty="0"/>
              <a:t>/commons/thumb/e/e2/</a:t>
            </a:r>
            <a:r>
              <a:rPr lang="en-US" sz="1100" dirty="0" err="1"/>
              <a:t>Waterfall_model.svg</a:t>
            </a:r>
            <a:r>
              <a:rPr lang="en-US" sz="1100" dirty="0"/>
              <a:t>/1280px-Waterfall_model.svg.png</a:t>
            </a:r>
            <a:endParaRPr lang="en-US" sz="11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87327" y="1060192"/>
            <a:ext cx="8627064" cy="4511810"/>
          </a:xfrm>
        </p:spPr>
        <p:txBody>
          <a:bodyPr/>
          <a:lstStyle/>
          <a:p>
            <a:pPr>
              <a:spcAft>
                <a:spcPts val="600"/>
              </a:spcAft>
            </a:pPr>
            <a:r>
              <a:rPr lang="en-US" sz="2800" dirty="0" smtClean="0">
                <a:latin typeface="Gill Sans MT" charset="0"/>
                <a:ea typeface="MS PGothic" panose="020B0600070205080204" charset="-128"/>
                <a:cs typeface="MS PGothic" panose="020B0600070205080204" charset="-128"/>
              </a:rPr>
              <a:t>When is Waterfall appropriate?</a:t>
            </a:r>
            <a:endParaRPr lang="en-US" sz="2800" dirty="0" smtClean="0">
              <a:latin typeface="Gill Sans MT" charset="0"/>
              <a:ea typeface="MS PGothic" panose="020B0600070205080204" charset="-128"/>
              <a:cs typeface="MS PGothic" panose="020B0600070205080204" charset="-128"/>
            </a:endParaRPr>
          </a:p>
          <a:p>
            <a:pPr lvl="1">
              <a:spcAft>
                <a:spcPts val="600"/>
              </a:spcAft>
            </a:pPr>
            <a:r>
              <a:rPr lang="en-US" sz="2600" dirty="0" smtClean="0">
                <a:latin typeface="Gill Sans MT" charset="0"/>
                <a:ea typeface="MS PGothic" panose="020B0600070205080204" charset="-128"/>
                <a:cs typeface="MS PGothic" panose="020B0600070205080204" charset="-128"/>
              </a:rPr>
              <a:t>When we must get it right the first time!</a:t>
            </a:r>
            <a:endParaRPr lang="en-US" sz="2600" dirty="0" smtClean="0">
              <a:latin typeface="Gill Sans MT" charset="0"/>
              <a:ea typeface="MS PGothic" panose="020B0600070205080204" charset="-128"/>
              <a:cs typeface="MS PGothic" panose="020B0600070205080204" charset="-128"/>
            </a:endParaRPr>
          </a:p>
          <a:p>
            <a:pPr lvl="1">
              <a:spcAft>
                <a:spcPts val="600"/>
              </a:spcAft>
            </a:pPr>
            <a:r>
              <a:rPr lang="en-US" sz="2600" dirty="0" smtClean="0">
                <a:latin typeface="Gill Sans MT" charset="0"/>
                <a:ea typeface="MS PGothic" panose="020B0600070205080204" charset="-128"/>
                <a:cs typeface="MS PGothic" panose="020B0600070205080204" charset="-128"/>
              </a:rPr>
              <a:t>Cost of failure is very high</a:t>
            </a:r>
            <a:endParaRPr lang="en-US" sz="2600" dirty="0" smtClean="0">
              <a:latin typeface="Gill Sans MT" charset="0"/>
              <a:ea typeface="MS PGothic" panose="020B0600070205080204" charset="-128"/>
              <a:cs typeface="MS PGothic" panose="020B0600070205080204" charset="-128"/>
            </a:endParaRPr>
          </a:p>
          <a:p>
            <a:pPr lvl="1">
              <a:spcAft>
                <a:spcPts val="600"/>
              </a:spcAft>
            </a:pPr>
            <a:r>
              <a:rPr lang="en-US" sz="2600" dirty="0" smtClean="0">
                <a:latin typeface="Gill Sans MT" charset="0"/>
                <a:ea typeface="MS PGothic" panose="020B0600070205080204" charset="-128"/>
                <a:cs typeface="MS PGothic" panose="020B0600070205080204" charset="-128"/>
              </a:rPr>
              <a:t>Complete requirements</a:t>
            </a:r>
            <a:endParaRPr lang="en-US" sz="2600" dirty="0" smtClean="0">
              <a:latin typeface="Gill Sans MT" charset="0"/>
              <a:ea typeface="MS PGothic" panose="020B0600070205080204" charset="-128"/>
              <a:cs typeface="MS PGothic" panose="020B0600070205080204" charset="-128"/>
            </a:endParaRPr>
          </a:p>
          <a:p>
            <a:pPr>
              <a:spcAft>
                <a:spcPts val="600"/>
              </a:spcAft>
            </a:pPr>
            <a:r>
              <a:rPr lang="en-US" sz="2800" dirty="0" smtClean="0">
                <a:latin typeface="Gill Sans MT" charset="0"/>
                <a:ea typeface="MS PGothic" panose="020B0600070205080204" charset="-128"/>
                <a:cs typeface="MS PGothic" panose="020B0600070205080204" charset="-128"/>
              </a:rPr>
              <a:t>Examples:</a:t>
            </a:r>
            <a:endParaRPr lang="en-US" sz="2800" dirty="0" smtClean="0">
              <a:latin typeface="Gill Sans MT" charset="0"/>
              <a:ea typeface="MS PGothic" panose="020B0600070205080204" charset="-128"/>
              <a:cs typeface="MS PGothic" panose="020B0600070205080204" charset="-128"/>
            </a:endParaRPr>
          </a:p>
          <a:p>
            <a:pPr lvl="1">
              <a:spcAft>
                <a:spcPts val="600"/>
              </a:spcAft>
            </a:pPr>
            <a:r>
              <a:rPr lang="en-US" sz="2600" dirty="0" smtClean="0">
                <a:latin typeface="Gill Sans MT" charset="0"/>
                <a:ea typeface="MS PGothic" panose="020B0600070205080204" charset="-128"/>
                <a:cs typeface="MS PGothic" panose="020B0600070205080204" charset="-128"/>
              </a:rPr>
              <a:t>Interacting with embedded hardware systems</a:t>
            </a:r>
            <a:endParaRPr lang="en-US" sz="2600" dirty="0" smtClean="0">
              <a:latin typeface="Gill Sans MT" charset="0"/>
              <a:ea typeface="MS PGothic" panose="020B0600070205080204" charset="-128"/>
              <a:cs typeface="MS PGothic" panose="020B0600070205080204" charset="-128"/>
            </a:endParaRPr>
          </a:p>
          <a:p>
            <a:pPr lvl="2">
              <a:spcAft>
                <a:spcPts val="600"/>
              </a:spcAft>
            </a:pPr>
            <a:r>
              <a:rPr lang="en-US" sz="2400" dirty="0" smtClean="0">
                <a:latin typeface="Gill Sans MT" charset="0"/>
                <a:ea typeface="MS PGothic" panose="020B0600070205080204" charset="-128"/>
                <a:cs typeface="MS PGothic" panose="020B0600070205080204" charset="-128"/>
              </a:rPr>
              <a:t>Very difficult/expensive to change the hardware components</a:t>
            </a:r>
            <a:endParaRPr lang="en-US" sz="2400" dirty="0" smtClean="0">
              <a:latin typeface="Gill Sans MT" charset="0"/>
              <a:ea typeface="MS PGothic" panose="020B0600070205080204" charset="-128"/>
              <a:cs typeface="MS PGothic" panose="020B0600070205080204" charset="-128"/>
            </a:endParaRPr>
          </a:p>
          <a:p>
            <a:pPr lvl="1">
              <a:spcAft>
                <a:spcPts val="600"/>
              </a:spcAft>
            </a:pPr>
            <a:r>
              <a:rPr lang="en-US" sz="2600" dirty="0" smtClean="0">
                <a:latin typeface="Gill Sans MT" charset="0"/>
                <a:ea typeface="MS PGothic" panose="020B0600070205080204" charset="-128"/>
                <a:cs typeface="MS PGothic" panose="020B0600070205080204" charset="-128"/>
              </a:rPr>
              <a:t>Critical systems with extreme safety or security requirements</a:t>
            </a:r>
            <a:endParaRPr lang="en-US" sz="2600" dirty="0" smtClean="0">
              <a:latin typeface="Gill Sans MT" charset="0"/>
              <a:ea typeface="MS PGothic" panose="020B0600070205080204" charset="-128"/>
              <a:cs typeface="MS PGothic" panose="020B0600070205080204" charset="-128"/>
            </a:endParaRPr>
          </a:p>
          <a:p>
            <a:pPr lvl="2">
              <a:spcAft>
                <a:spcPts val="600"/>
              </a:spcAft>
            </a:pPr>
            <a:r>
              <a:rPr lang="en-US" sz="2400" dirty="0" smtClean="0">
                <a:latin typeface="Gill Sans MT" charset="0"/>
                <a:ea typeface="MS PGothic" panose="020B0600070205080204" charset="-128"/>
                <a:cs typeface="MS PGothic" panose="020B0600070205080204" charset="-128"/>
              </a:rPr>
              <a:t>e.g. airplanes, self-driving cars, …</a:t>
            </a:r>
            <a:endParaRPr lang="en-US" sz="2400" dirty="0" smtClean="0">
              <a:latin typeface="Gill Sans MT" charset="0"/>
              <a:ea typeface="MS PGothic" panose="020B0600070205080204" charset="-128"/>
              <a:cs typeface="MS PGothic" panose="020B0600070205080204" charset="-128"/>
            </a:endParaRPr>
          </a:p>
          <a:p>
            <a:pPr lvl="1">
              <a:spcAft>
                <a:spcPts val="600"/>
              </a:spcAft>
            </a:pPr>
            <a:r>
              <a:rPr lang="en-US" sz="2600" dirty="0" smtClean="0">
                <a:latin typeface="Gill Sans MT" charset="0"/>
                <a:ea typeface="MS PGothic" panose="020B0600070205080204" charset="-128"/>
                <a:cs typeface="MS PGothic" panose="020B0600070205080204" charset="-128"/>
              </a:rPr>
              <a:t>Very large, multi-organizational software projects</a:t>
            </a:r>
            <a:endParaRPr lang="en-US" sz="2600" dirty="0" smtClean="0">
              <a:latin typeface="Gill Sans MT" charset="0"/>
              <a:ea typeface="MS PGothic" panose="020B0600070205080204" charset="-128"/>
              <a:cs typeface="MS PGothic" panose="020B0600070205080204" charset="-128"/>
            </a:endParaRPr>
          </a:p>
          <a:p>
            <a:pPr lvl="1">
              <a:spcAft>
                <a:spcPts val="600"/>
              </a:spcAft>
            </a:pPr>
            <a:endParaRPr lang="en-US" sz="2600" dirty="0" smtClean="0">
              <a:latin typeface="Gill Sans MT" charset="0"/>
              <a:ea typeface="MS PGothic" panose="020B0600070205080204" charset="-128"/>
              <a:cs typeface="MS PGothic" panose="020B0600070205080204" charset="-128"/>
            </a:endParaRPr>
          </a:p>
          <a:p>
            <a:pPr>
              <a:spcAft>
                <a:spcPts val="600"/>
              </a:spcAft>
            </a:pPr>
            <a:r>
              <a:rPr lang="en-US" sz="2800" dirty="0" smtClean="0">
                <a:latin typeface="Gill Sans MT" charset="0"/>
                <a:ea typeface="MS PGothic" panose="020B0600070205080204" charset="-128"/>
                <a:cs typeface="MS PGothic" panose="020B0600070205080204" charset="-128"/>
              </a:rPr>
              <a:t> </a:t>
            </a:r>
            <a:endParaRPr lang="en-US" sz="2800" dirty="0" smtClean="0">
              <a:latin typeface="Gill Sans MT" charset="0"/>
              <a:ea typeface="MS PGothic" panose="020B0600070205080204" charset="-128"/>
              <a:cs typeface="MS PGothic" panose="020B0600070205080204" charset="-128"/>
            </a:endParaRPr>
          </a:p>
          <a:p>
            <a:pPr lvl="1">
              <a:spcAft>
                <a:spcPts val="600"/>
              </a:spcAft>
            </a:pPr>
            <a:r>
              <a:rPr lang="en-US" sz="2400" dirty="0" smtClean="0">
                <a:latin typeface="Gill Sans MT" charset="0"/>
                <a:ea typeface="MS PGothic" panose="020B0600070205080204" charset="-128"/>
                <a:cs typeface="MS PGothic" panose="020B0600070205080204" charset="-128"/>
              </a:rPr>
              <a:t>  </a:t>
            </a:r>
            <a:endParaRPr lang="en-US" sz="2200" dirty="0" smtClean="0">
              <a:latin typeface="Gill Sans MT" charset="0"/>
              <a:ea typeface="MS PGothic" panose="020B0600070205080204" charset="-128"/>
              <a:cs typeface="MS PGothic" panose="020B0600070205080204" charset="-128"/>
            </a:endParaRPr>
          </a:p>
          <a:p>
            <a:endParaRPr lang="en-US" sz="2000" dirty="0">
              <a:latin typeface="Gill Sans MT" charset="0"/>
              <a:ea typeface="MS PGothic" panose="020B0600070205080204" charset="-128"/>
            </a:endParaRPr>
          </a:p>
        </p:txBody>
      </p:sp>
      <p:sp>
        <p:nvSpPr>
          <p:cNvPr id="3" name="Title 2"/>
          <p:cNvSpPr>
            <a:spLocks noGrp="1"/>
          </p:cNvSpPr>
          <p:nvPr>
            <p:ph type="title"/>
          </p:nvPr>
        </p:nvSpPr>
        <p:spPr>
          <a:xfrm>
            <a:off x="92596" y="261409"/>
            <a:ext cx="8817488" cy="652178"/>
          </a:xfrm>
        </p:spPr>
        <p:txBody>
          <a:bodyPr/>
          <a:lstStyle/>
          <a:p>
            <a:r>
              <a:rPr lang="en-US" sz="3200" dirty="0" smtClean="0">
                <a:latin typeface="Bookman Old Style" charset="0"/>
                <a:ea typeface="MS PGothic" panose="020B0600070205080204" charset="-128"/>
                <a:cs typeface="MS PGothic" panose="020B0600070205080204" charset="-128"/>
              </a:rPr>
              <a:t>Waterfall Model</a:t>
            </a:r>
            <a:endParaRPr lang="en-US" sz="3200" dirty="0"/>
          </a:p>
        </p:txBody>
      </p:sp>
      <p:sp>
        <p:nvSpPr>
          <p:cNvPr id="4" name="Slide Number Placeholder 3"/>
          <p:cNvSpPr>
            <a:spLocks noGrp="1"/>
          </p:cNvSpPr>
          <p:nvPr>
            <p:ph type="sldNum" sz="quarter" idx="11"/>
          </p:nvPr>
        </p:nvSpPr>
        <p:spPr/>
        <p:txBody>
          <a:bodyPr/>
          <a:lstStyle/>
          <a:p>
            <a:fld id="{A117118A-BC41-4913-9A97-0BB9DC74274E}" type="slidenum">
              <a:rPr lang="en-US" smtClean="0"/>
            </a:fld>
            <a:endParaRPr lang="en-US" dirty="0"/>
          </a:p>
        </p:txBody>
      </p:sp>
      <p:pic>
        <p:nvPicPr>
          <p:cNvPr id="5" name="Picture 4"/>
          <p:cNvPicPr>
            <a:picLocks noChangeAspect="1"/>
          </p:cNvPicPr>
          <p:nvPr/>
        </p:nvPicPr>
        <p:blipFill>
          <a:blip r:embed="rId1"/>
          <a:stretch>
            <a:fillRect/>
          </a:stretch>
        </p:blipFill>
        <p:spPr>
          <a:xfrm>
            <a:off x="5510089" y="1993783"/>
            <a:ext cx="2783811" cy="208785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spPr>
      <a:bodyPr rtlCol="0" anchor="ctr"/>
      <a:lstStyle>
        <a:defPPr algn="ctr">
          <a:defRPr sz="1400"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ln>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13238</Words>
  <Application>WPS 演示</Application>
  <PresentationFormat>On-screen Show (4:3)</PresentationFormat>
  <Paragraphs>583</Paragraphs>
  <Slides>48</Slides>
  <Notes>4</Notes>
  <HiddenSlides>0</HiddenSlides>
  <MMClips>0</MMClips>
  <ScaleCrop>false</ScaleCrop>
  <HeadingPairs>
    <vt:vector size="6" baseType="variant">
      <vt:variant>
        <vt:lpstr>已用的字体</vt:lpstr>
      </vt:variant>
      <vt:variant>
        <vt:i4>15</vt:i4>
      </vt:variant>
      <vt:variant>
        <vt:lpstr>主题</vt:lpstr>
      </vt:variant>
      <vt:variant>
        <vt:i4>9</vt:i4>
      </vt:variant>
      <vt:variant>
        <vt:lpstr>幻灯片标题</vt:lpstr>
      </vt:variant>
      <vt:variant>
        <vt:i4>48</vt:i4>
      </vt:variant>
    </vt:vector>
  </HeadingPairs>
  <TitlesOfParts>
    <vt:vector size="72" baseType="lpstr">
      <vt:lpstr>Arial</vt:lpstr>
      <vt:lpstr>宋体</vt:lpstr>
      <vt:lpstr>Wingdings</vt:lpstr>
      <vt:lpstr>Century Gothic</vt:lpstr>
      <vt:lpstr>Arial</vt:lpstr>
      <vt:lpstr>Times New Roman</vt:lpstr>
      <vt:lpstr>Bookman Old Style</vt:lpstr>
      <vt:lpstr>MS PGothic</vt:lpstr>
      <vt:lpstr>Gill Sans MT</vt:lpstr>
      <vt:lpstr>Gill Sans MT</vt:lpstr>
      <vt:lpstr>Casual</vt:lpstr>
      <vt:lpstr>Calibri</vt:lpstr>
      <vt:lpstr>Segoe Print</vt:lpstr>
      <vt:lpstr>微软雅黑</vt:lpstr>
      <vt:lpstr>Arial Unicode MS</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PowerPoint 演示文稿</vt:lpstr>
      <vt:lpstr>Just for fun…</vt:lpstr>
      <vt:lpstr>Today’s topics</vt:lpstr>
      <vt:lpstr>Acknowledgements</vt:lpstr>
      <vt:lpstr>How much planning?</vt:lpstr>
      <vt:lpstr>Software Development Life Cycle (SDLC)</vt:lpstr>
      <vt:lpstr>SDLC Methods</vt:lpstr>
      <vt:lpstr>Waterfall Model</vt:lpstr>
      <vt:lpstr>Waterfall Model</vt:lpstr>
      <vt:lpstr>V (Verification/Validation) SDLC Model</vt:lpstr>
      <vt:lpstr>Boehm’s Spiral Model</vt:lpstr>
      <vt:lpstr>Iterative models SDLC</vt:lpstr>
      <vt:lpstr>Agile Methods SDLC</vt:lpstr>
      <vt:lpstr>Big Bang/Chaos SDLC</vt:lpstr>
      <vt:lpstr>Comparing Software Development Paradigms: 2013</vt:lpstr>
      <vt:lpstr>Comparing Delivery Paradigms</vt:lpstr>
      <vt:lpstr>Software development in the 1990s</vt:lpstr>
      <vt:lpstr>Software development before Agile</vt:lpstr>
      <vt:lpstr>Rational Unified Process (RUP)</vt:lpstr>
      <vt:lpstr>RUP Best Practices</vt:lpstr>
      <vt:lpstr>RUP Best Practices</vt:lpstr>
      <vt:lpstr>RUP Best Practices</vt:lpstr>
      <vt:lpstr>RUP project lifecycle phases</vt:lpstr>
      <vt:lpstr>RUP supporting disciplines</vt:lpstr>
      <vt:lpstr>RUP phases, iterations and disciplines</vt:lpstr>
      <vt:lpstr>Spectrum of methods  to meet different project needs</vt:lpstr>
      <vt:lpstr>Boehm's risk exposure profile: How much planning is enough?</vt:lpstr>
      <vt:lpstr>Safety-critical profile</vt:lpstr>
      <vt:lpstr>Agile profile</vt:lpstr>
      <vt:lpstr>Agile Manifesto (2001)</vt:lpstr>
      <vt:lpstr>12 Principles of the Agile Manifesto</vt:lpstr>
      <vt:lpstr>12 Principles of the Agile Manifesto</vt:lpstr>
      <vt:lpstr>Extreme Programming (XP)</vt:lpstr>
      <vt:lpstr>12 Extreme Programming Practices</vt:lpstr>
      <vt:lpstr>The Planning Game</vt:lpstr>
      <vt:lpstr>Small releases</vt:lpstr>
      <vt:lpstr>Metaphor</vt:lpstr>
      <vt:lpstr>Simple design</vt:lpstr>
      <vt:lpstr>Testing</vt:lpstr>
      <vt:lpstr>Refactoring</vt:lpstr>
      <vt:lpstr>Pair programming</vt:lpstr>
      <vt:lpstr>Collective ownership</vt:lpstr>
      <vt:lpstr>Continuous integration</vt:lpstr>
      <vt:lpstr>Sustainable pace  (40-hour week)</vt:lpstr>
      <vt:lpstr>Whole Team  (On-site customer)</vt:lpstr>
      <vt:lpstr>Coding standards</vt:lpstr>
      <vt:lpstr>Workspace</vt:lpstr>
      <vt:lpstr>Questions?</vt:lpstr>
    </vt:vector>
  </TitlesOfParts>
  <Company>Stevens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yangzr</cp:lastModifiedBy>
  <cp:revision>1147</cp:revision>
  <cp:lastPrinted>2014-07-29T20:42:00Z</cp:lastPrinted>
  <dcterms:created xsi:type="dcterms:W3CDTF">2013-11-01T14:42:00Z</dcterms:created>
  <dcterms:modified xsi:type="dcterms:W3CDTF">2018-08-29T20:35:27Z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